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2" r:id="rId20"/>
    <p:sldId id="270" r:id="rId21"/>
  </p:sldIdLst>
  <p:sldSz cx="9144000" cy="5143500" type="screen16x9"/>
  <p:notesSz cx="6858000" cy="9144000"/>
  <p:embeddedFontLst>
    <p:embeddedFont>
      <p:font typeface="Alfa Slab One" panose="020B0604020202020204" charset="0"/>
      <p:regular r:id="rId23"/>
    </p:embeddedFont>
    <p:embeddedFont>
      <p:font typeface="Fredoka One" panose="020B0604020202020204" charset="0"/>
      <p:regular r:id="rId24"/>
    </p:embeddedFont>
    <p:embeddedFont>
      <p:font typeface="Proxima Nova" panose="020B0604020202020204" charset="0"/>
      <p:regular r:id="rId25"/>
      <p:bold r:id="rId26"/>
      <p:italic r:id="rId27"/>
      <p:boldItalic r:id="rId28"/>
    </p:embeddedFont>
    <p:embeddedFont>
      <p:font typeface="Trebuchet MS" panose="020B0603020202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9BA10-1210-437D-A6BC-0563728ADD03}" v="283" dt="2020-10-28T02:10:14.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e Ahmed" userId="S::ahmedj3@wwu.edu::372fff54-dca1-4374-8118-54ba12979da8" providerId="AD" clId="Web-{4AF9BA10-1210-437D-A6BC-0563728ADD03}"/>
    <pc:docChg chg="addSld modSld sldOrd">
      <pc:chgData name="Jude Ahmed" userId="S::ahmedj3@wwu.edu::372fff54-dca1-4374-8118-54ba12979da8" providerId="AD" clId="Web-{4AF9BA10-1210-437D-A6BC-0563728ADD03}" dt="2020-10-28T02:10:14.501" v="278" actId="1076"/>
      <pc:docMkLst>
        <pc:docMk/>
      </pc:docMkLst>
      <pc:sldChg chg="modSp new ord">
        <pc:chgData name="Jude Ahmed" userId="S::ahmedj3@wwu.edu::372fff54-dca1-4374-8118-54ba12979da8" providerId="AD" clId="Web-{4AF9BA10-1210-437D-A6BC-0563728ADD03}" dt="2020-10-28T02:00:29.318" v="33"/>
        <pc:sldMkLst>
          <pc:docMk/>
          <pc:sldMk cId="3373563658" sldId="271"/>
        </pc:sldMkLst>
        <pc:spChg chg="mod">
          <ac:chgData name="Jude Ahmed" userId="S::ahmedj3@wwu.edu::372fff54-dca1-4374-8118-54ba12979da8" providerId="AD" clId="Web-{4AF9BA10-1210-437D-A6BC-0563728ADD03}" dt="2020-10-28T02:00:12.052" v="32" actId="20577"/>
          <ac:spMkLst>
            <pc:docMk/>
            <pc:sldMk cId="3373563658" sldId="271"/>
            <ac:spMk id="2" creationId="{DAE15F86-0274-48F0-A90F-487BD04FBD93}"/>
          </ac:spMkLst>
        </pc:spChg>
      </pc:sldChg>
      <pc:sldChg chg="addSp delSp modSp new">
        <pc:chgData name="Jude Ahmed" userId="S::ahmedj3@wwu.edu::372fff54-dca1-4374-8118-54ba12979da8" providerId="AD" clId="Web-{4AF9BA10-1210-437D-A6BC-0563728ADD03}" dt="2020-10-28T02:10:14.501" v="278" actId="1076"/>
        <pc:sldMkLst>
          <pc:docMk/>
          <pc:sldMk cId="3888881957" sldId="272"/>
        </pc:sldMkLst>
        <pc:spChg chg="mod">
          <ac:chgData name="Jude Ahmed" userId="S::ahmedj3@wwu.edu::372fff54-dca1-4374-8118-54ba12979da8" providerId="AD" clId="Web-{4AF9BA10-1210-437D-A6BC-0563728ADD03}" dt="2020-10-28T02:08:04.314" v="228" actId="20577"/>
          <ac:spMkLst>
            <pc:docMk/>
            <pc:sldMk cId="3888881957" sldId="272"/>
            <ac:spMk id="2" creationId="{489BC9DC-644B-4087-87E2-9A6DEEC347E2}"/>
          </ac:spMkLst>
        </pc:spChg>
        <pc:spChg chg="mod">
          <ac:chgData name="Jude Ahmed" userId="S::ahmedj3@wwu.edu::372fff54-dca1-4374-8118-54ba12979da8" providerId="AD" clId="Web-{4AF9BA10-1210-437D-A6BC-0563728ADD03}" dt="2020-10-28T02:08:51.626" v="236" actId="20577"/>
          <ac:spMkLst>
            <pc:docMk/>
            <pc:sldMk cId="3888881957" sldId="272"/>
            <ac:spMk id="3" creationId="{F4F1C8F9-0A06-4AA4-A024-F20C94D57329}"/>
          </ac:spMkLst>
        </pc:spChg>
        <pc:spChg chg="mod">
          <ac:chgData name="Jude Ahmed" userId="S::ahmedj3@wwu.edu::372fff54-dca1-4374-8118-54ba12979da8" providerId="AD" clId="Web-{4AF9BA10-1210-437D-A6BC-0563728ADD03}" dt="2020-10-28T02:08:50.361" v="229" actId="20577"/>
          <ac:spMkLst>
            <pc:docMk/>
            <pc:sldMk cId="3888881957" sldId="272"/>
            <ac:spMk id="4" creationId="{176E0EB0-B4E2-4BA1-A6E8-1D4FA4804BA1}"/>
          </ac:spMkLst>
        </pc:spChg>
        <pc:spChg chg="add del mod">
          <ac:chgData name="Jude Ahmed" userId="S::ahmedj3@wwu.edu::372fff54-dca1-4374-8118-54ba12979da8" providerId="AD" clId="Web-{4AF9BA10-1210-437D-A6BC-0563728ADD03}" dt="2020-10-28T02:10:14.501" v="278" actId="1076"/>
          <ac:spMkLst>
            <pc:docMk/>
            <pc:sldMk cId="3888881957" sldId="272"/>
            <ac:spMk id="6" creationId="{3626FDFC-15A6-4A33-876A-2F72DAA68546}"/>
          </ac:spMkLst>
        </pc:spChg>
        <pc:spChg chg="add del">
          <ac:chgData name="Jude Ahmed" userId="S::ahmedj3@wwu.edu::372fff54-dca1-4374-8118-54ba12979da8" providerId="AD" clId="Web-{4AF9BA10-1210-437D-A6BC-0563728ADD03}" dt="2020-10-28T02:08:56.673" v="237"/>
          <ac:spMkLst>
            <pc:docMk/>
            <pc:sldMk cId="3888881957" sldId="272"/>
            <ac:spMk id="8" creationId="{A7FF2102-2D30-40C9-9DB1-71FCE4FE87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6d92d2c60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6d92d2c60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6d92d2c6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6d92d2c6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6d92d2c60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6d92d2c60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6d92d2c6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6d92d2c6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6d92d2c60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6d92d2c60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6d92d2c60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86d92d2c60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6d92d2c6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6d92d2c6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6d92d2c6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6d92d2c6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6d92d2c60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6d92d2c6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6d92d2c6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6d92d2c6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6d92d2c60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6d92d2c6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6d92d2c60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6d92d2c6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6d92d2c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6d92d2c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6d92d2c6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6d92d2c6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app.leg.wa.gov/billinf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docs.google.com/document/d/1-XSdaqcFX2Vn3cLizAv-lVKJhPt_f6aAzMjkfDkzGlk/edit?usp=sharing"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mailto:aslegislativeliaison@wwu.ed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wastudents.org/our-wor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Fredoka One"/>
                <a:ea typeface="Fredoka One"/>
                <a:cs typeface="Fredoka One"/>
                <a:sym typeface="Fredoka One"/>
              </a:rPr>
              <a:t>What is the AS Legislative Liaison?</a:t>
            </a:r>
            <a:endParaRPr>
              <a:latin typeface="Fredoka One"/>
              <a:ea typeface="Fredoka One"/>
              <a:cs typeface="Fredoka One"/>
              <a:sym typeface="Fredoka One"/>
            </a:endParaRPr>
          </a:p>
        </p:txBody>
      </p:sp>
      <p:sp>
        <p:nvSpPr>
          <p:cNvPr id="57" name="Google Shape;57;p13"/>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Introduction to the Washington Student Association</a:t>
            </a:r>
            <a:endParaRPr/>
          </a:p>
          <a:p>
            <a:pPr marL="0" lvl="0" indent="0" algn="ctr" rtl="0">
              <a:spcBef>
                <a:spcPts val="0"/>
              </a:spcBef>
              <a:spcAft>
                <a:spcPts val="0"/>
              </a:spcAft>
              <a:buNone/>
            </a:pPr>
            <a:endParaRPr/>
          </a:p>
          <a:p>
            <a:pPr marL="0" lvl="0" indent="0" algn="ctr" rtl="0">
              <a:spcBef>
                <a:spcPts val="0"/>
              </a:spcBef>
              <a:spcAft>
                <a:spcPts val="0"/>
              </a:spcAft>
              <a:buNone/>
            </a:pPr>
            <a:r>
              <a:rPr lang="en"/>
              <a:t>I reeaaaally hope this makes sense!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Fredoka One"/>
                <a:ea typeface="Fredoka One"/>
                <a:cs typeface="Fredoka One"/>
                <a:sym typeface="Fredoka One"/>
              </a:rPr>
              <a:t>There’s a second part to the WSA Mission!</a:t>
            </a:r>
            <a:endParaRPr>
              <a:latin typeface="Fredoka One"/>
              <a:ea typeface="Fredoka One"/>
              <a:cs typeface="Fredoka One"/>
              <a:sym typeface="Fredoka One"/>
            </a:endParaRPr>
          </a:p>
        </p:txBody>
      </p:sp>
      <p:sp>
        <p:nvSpPr>
          <p:cNvPr id="124" name="Google Shape;124;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The WSA also works with student associations on each campus on voter engagement, civic education, and student empowerment</a:t>
            </a:r>
            <a:endParaRPr sz="2400"/>
          </a:p>
        </p:txBody>
      </p:sp>
      <p:sp>
        <p:nvSpPr>
          <p:cNvPr id="125" name="Google Shape;125;p22"/>
          <p:cNvSpPr txBox="1">
            <a:spLocks noGrp="1"/>
          </p:cNvSpPr>
          <p:nvPr>
            <p:ph type="body" idx="2"/>
          </p:nvPr>
        </p:nvSpPr>
        <p:spPr>
          <a:xfrm>
            <a:off x="3975125" y="1152475"/>
            <a:ext cx="4857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Important Note - </a:t>
            </a:r>
            <a:r>
              <a:rPr lang="en" sz="1800"/>
              <a:t>Our membership in the WSA is paid for by student dollars. It is a part of the S&amp;A fee in your registration fees. The dues are $1.00 per student/quarter.</a:t>
            </a:r>
            <a:endParaRPr sz="1800"/>
          </a:p>
          <a:p>
            <a:pPr marL="0" lvl="0" indent="0" algn="l" rtl="0">
              <a:spcBef>
                <a:spcPts val="1600"/>
              </a:spcBef>
              <a:spcAft>
                <a:spcPts val="0"/>
              </a:spcAft>
              <a:buNone/>
            </a:pPr>
            <a:r>
              <a:rPr lang="en" sz="1800"/>
              <a:t>So the WSA also works for YOU and you have a voice in how it works.</a:t>
            </a:r>
            <a:endParaRPr sz="1800"/>
          </a:p>
          <a:p>
            <a:pPr marL="0" lvl="0" indent="0" algn="l" rtl="0">
              <a:spcBef>
                <a:spcPts val="1600"/>
              </a:spcBef>
              <a:spcAft>
                <a:spcPts val="1600"/>
              </a:spcAft>
              <a:buNone/>
            </a:pPr>
            <a:r>
              <a:rPr lang="en" sz="1800"/>
              <a:t>Also, they are asking to increase the fee over the next three years to get to $3.00 per student/quarter. That is something students will eventually vote on!</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490250" y="700925"/>
            <a:ext cx="6936300" cy="4090800"/>
          </a:xfrm>
          <a:prstGeom prst="rect">
            <a:avLst/>
          </a:prstGeom>
        </p:spPr>
        <p:txBody>
          <a:bodyPr spcFirstLastPara="1" wrap="square" lIns="91425" tIns="91425" rIns="91425" bIns="91425" anchor="ctr" anchorCtr="0">
            <a:noAutofit/>
          </a:bodyPr>
          <a:lstStyle/>
          <a:p>
            <a:pPr marL="0" lvl="0" indent="0" algn="l" rtl="0">
              <a:lnSpc>
                <a:spcPct val="110000"/>
              </a:lnSpc>
              <a:spcBef>
                <a:spcPts val="0"/>
              </a:spcBef>
              <a:spcAft>
                <a:spcPts val="0"/>
              </a:spcAft>
              <a:buNone/>
            </a:pPr>
            <a:r>
              <a:rPr lang="en" sz="1500">
                <a:latin typeface="Trebuchet MS"/>
                <a:ea typeface="Trebuchet MS"/>
                <a:cs typeface="Trebuchet MS"/>
                <a:sym typeface="Trebuchet MS"/>
              </a:rPr>
              <a:t>2010</a:t>
            </a:r>
            <a:endParaRPr sz="1500">
              <a:latin typeface="Trebuchet MS"/>
              <a:ea typeface="Trebuchet MS"/>
              <a:cs typeface="Trebuchet MS"/>
              <a:sym typeface="Trebuchet MS"/>
            </a:endParaRPr>
          </a:p>
          <a:p>
            <a:pPr marL="457200" lvl="0" indent="-323850" algn="l" rtl="0">
              <a:spcBef>
                <a:spcPts val="914"/>
              </a:spcBef>
              <a:spcAft>
                <a:spcPts val="0"/>
              </a:spcAft>
              <a:buClr>
                <a:schemeClr val="lt1"/>
              </a:buClr>
              <a:buSzPts val="1500"/>
              <a:buFont typeface="Trebuchet MS"/>
              <a:buChar char="●"/>
            </a:pPr>
            <a:r>
              <a:rPr lang="en" sz="1500">
                <a:latin typeface="Trebuchet MS"/>
                <a:ea typeface="Trebuchet MS"/>
                <a:cs typeface="Trebuchet MS"/>
                <a:sym typeface="Trebuchet MS"/>
              </a:rPr>
              <a:t>SB 6409 – Redirecting state lottery revenues to financial aid</a:t>
            </a:r>
            <a:endParaRPr sz="1500">
              <a:latin typeface="Trebuchet MS"/>
              <a:ea typeface="Trebuchet MS"/>
              <a:cs typeface="Trebuchet MS"/>
              <a:sym typeface="Trebuchet MS"/>
            </a:endParaRPr>
          </a:p>
          <a:p>
            <a:pPr marL="457200" lvl="0" indent="-323850" algn="l" rtl="0">
              <a:spcBef>
                <a:spcPts val="0"/>
              </a:spcBef>
              <a:spcAft>
                <a:spcPts val="0"/>
              </a:spcAft>
              <a:buClr>
                <a:schemeClr val="lt1"/>
              </a:buClr>
              <a:buSzPts val="1500"/>
              <a:buFont typeface="Trebuchet MS"/>
              <a:buChar char="●"/>
            </a:pPr>
            <a:r>
              <a:rPr lang="en" sz="1500">
                <a:latin typeface="Trebuchet MS"/>
                <a:ea typeface="Trebuchet MS"/>
                <a:cs typeface="Trebuchet MS"/>
                <a:sym typeface="Trebuchet MS"/>
              </a:rPr>
              <a:t>SB 6444 – Retained funding for Work Study, State Need Grant, WAVE, WA Scholars, GEAR UP, &amp; Passport to College.</a:t>
            </a:r>
            <a:endParaRPr sz="1500">
              <a:latin typeface="Trebuchet MS"/>
              <a:ea typeface="Trebuchet MS"/>
              <a:cs typeface="Trebuchet MS"/>
              <a:sym typeface="Trebuchet MS"/>
            </a:endParaRPr>
          </a:p>
          <a:p>
            <a:pPr marL="457200" lvl="0" indent="-323850" algn="l" rtl="0">
              <a:spcBef>
                <a:spcPts val="0"/>
              </a:spcBef>
              <a:spcAft>
                <a:spcPts val="0"/>
              </a:spcAft>
              <a:buClr>
                <a:schemeClr val="lt1"/>
              </a:buClr>
              <a:buSzPts val="1500"/>
              <a:buFont typeface="Trebuchet MS"/>
              <a:buChar char="●"/>
            </a:pPr>
            <a:r>
              <a:rPr lang="en" sz="1500">
                <a:latin typeface="Trebuchet MS"/>
                <a:ea typeface="Trebuchet MS"/>
                <a:cs typeface="Trebuchet MS"/>
                <a:sym typeface="Trebuchet MS"/>
              </a:rPr>
              <a:t>SB 6562 – Defeated effort to allow institutions to set tuition locally.</a:t>
            </a:r>
            <a:endParaRPr sz="1500">
              <a:latin typeface="Trebuchet MS"/>
              <a:ea typeface="Trebuchet MS"/>
              <a:cs typeface="Trebuchet MS"/>
              <a:sym typeface="Trebuchet MS"/>
            </a:endParaRPr>
          </a:p>
          <a:p>
            <a:pPr marL="0" lvl="0" indent="0" algn="l" rtl="0">
              <a:spcBef>
                <a:spcPts val="914"/>
              </a:spcBef>
              <a:spcAft>
                <a:spcPts val="0"/>
              </a:spcAft>
              <a:buNone/>
            </a:pPr>
            <a:r>
              <a:rPr lang="en" sz="1500">
                <a:latin typeface="Trebuchet MS"/>
                <a:ea typeface="Trebuchet MS"/>
                <a:cs typeface="Trebuchet MS"/>
                <a:sym typeface="Trebuchet MS"/>
              </a:rPr>
              <a:t>2011</a:t>
            </a:r>
            <a:endParaRPr sz="1500">
              <a:latin typeface="Trebuchet MS"/>
              <a:ea typeface="Trebuchet MS"/>
              <a:cs typeface="Trebuchet MS"/>
              <a:sym typeface="Trebuchet MS"/>
            </a:endParaRPr>
          </a:p>
          <a:p>
            <a:pPr marL="457200" lvl="0" indent="-323850" algn="l" rtl="0">
              <a:lnSpc>
                <a:spcPct val="90000"/>
              </a:lnSpc>
              <a:spcBef>
                <a:spcPts val="314"/>
              </a:spcBef>
              <a:spcAft>
                <a:spcPts val="0"/>
              </a:spcAft>
              <a:buClr>
                <a:schemeClr val="lt1"/>
              </a:buClr>
              <a:buSzPts val="1500"/>
              <a:buFont typeface="Trebuchet MS"/>
              <a:buChar char="●"/>
            </a:pPr>
            <a:r>
              <a:rPr lang="en" sz="1500">
                <a:latin typeface="Trebuchet MS"/>
                <a:ea typeface="Trebuchet MS"/>
                <a:cs typeface="Trebuchet MS"/>
                <a:sym typeface="Trebuchet MS"/>
              </a:rPr>
              <a:t>funding for the state match funding for on campus child care facilities was restored.</a:t>
            </a:r>
            <a:endParaRPr sz="1500">
              <a:latin typeface="Trebuchet MS"/>
              <a:ea typeface="Trebuchet MS"/>
              <a:cs typeface="Trebuchet MS"/>
              <a:sym typeface="Trebuchet MS"/>
            </a:endParaRPr>
          </a:p>
          <a:p>
            <a:pPr marL="0" lvl="0" indent="0" algn="l" rtl="0">
              <a:lnSpc>
                <a:spcPct val="90000"/>
              </a:lnSpc>
              <a:spcBef>
                <a:spcPts val="314"/>
              </a:spcBef>
              <a:spcAft>
                <a:spcPts val="0"/>
              </a:spcAft>
              <a:buNone/>
            </a:pPr>
            <a:r>
              <a:rPr lang="en" sz="1500">
                <a:latin typeface="Trebuchet MS"/>
                <a:ea typeface="Trebuchet MS"/>
                <a:cs typeface="Trebuchet MS"/>
                <a:sym typeface="Trebuchet MS"/>
              </a:rPr>
              <a:t>2012</a:t>
            </a:r>
            <a:endParaRPr sz="1500">
              <a:latin typeface="Trebuchet MS"/>
              <a:ea typeface="Trebuchet MS"/>
              <a:cs typeface="Trebuchet MS"/>
              <a:sym typeface="Trebuchet MS"/>
            </a:endParaRPr>
          </a:p>
          <a:p>
            <a:pPr marL="457200" lvl="0" indent="-323850" algn="l" rtl="0">
              <a:lnSpc>
                <a:spcPct val="90000"/>
              </a:lnSpc>
              <a:spcBef>
                <a:spcPts val="314"/>
              </a:spcBef>
              <a:spcAft>
                <a:spcPts val="0"/>
              </a:spcAft>
              <a:buClr>
                <a:schemeClr val="lt1"/>
              </a:buClr>
              <a:buSzPts val="1500"/>
              <a:buFont typeface="Trebuchet MS"/>
              <a:buChar char="●"/>
            </a:pPr>
            <a:r>
              <a:rPr lang="en" sz="1500">
                <a:latin typeface="Trebuchet MS"/>
                <a:ea typeface="Trebuchet MS"/>
                <a:cs typeface="Trebuchet MS"/>
                <a:sym typeface="Trebuchet MS"/>
              </a:rPr>
              <a:t>zero-cuts budget to Higher Ed, the first no-cuts budget in almost a decade.</a:t>
            </a:r>
            <a:endParaRPr sz="1500">
              <a:latin typeface="Trebuchet MS"/>
              <a:ea typeface="Trebuchet MS"/>
              <a:cs typeface="Trebuchet MS"/>
              <a:sym typeface="Trebuchet MS"/>
            </a:endParaRPr>
          </a:p>
          <a:p>
            <a:pPr marL="457200" lvl="0" indent="-323850" algn="l" rtl="0">
              <a:lnSpc>
                <a:spcPct val="90000"/>
              </a:lnSpc>
              <a:spcBef>
                <a:spcPts val="0"/>
              </a:spcBef>
              <a:spcAft>
                <a:spcPts val="0"/>
              </a:spcAft>
              <a:buClr>
                <a:schemeClr val="lt1"/>
              </a:buClr>
              <a:buSzPts val="1500"/>
              <a:buFont typeface="Trebuchet MS"/>
              <a:buChar char="●"/>
            </a:pPr>
            <a:r>
              <a:rPr lang="en" sz="1500">
                <a:latin typeface="Trebuchet MS"/>
                <a:ea typeface="Trebuchet MS"/>
                <a:cs typeface="Trebuchet MS"/>
                <a:sym typeface="Trebuchet MS"/>
              </a:rPr>
              <a:t>WSA ensured early class registration for all Student Veterans, as well as in-state tuition for active military moved into Washington. </a:t>
            </a:r>
            <a:endParaRPr sz="1500">
              <a:latin typeface="Trebuchet MS"/>
              <a:ea typeface="Trebuchet MS"/>
              <a:cs typeface="Trebuchet MS"/>
              <a:sym typeface="Trebuchet MS"/>
            </a:endParaRPr>
          </a:p>
          <a:p>
            <a:pPr marL="0" lvl="0" indent="0" algn="l" rtl="0">
              <a:lnSpc>
                <a:spcPct val="90000"/>
              </a:lnSpc>
              <a:spcBef>
                <a:spcPts val="314"/>
              </a:spcBef>
              <a:spcAft>
                <a:spcPts val="0"/>
              </a:spcAft>
              <a:buNone/>
            </a:pPr>
            <a:r>
              <a:rPr lang="en" sz="1500">
                <a:latin typeface="Trebuchet MS"/>
                <a:ea typeface="Trebuchet MS"/>
                <a:cs typeface="Trebuchet MS"/>
                <a:sym typeface="Trebuchet MS"/>
              </a:rPr>
              <a:t>2013</a:t>
            </a:r>
            <a:endParaRPr sz="1500">
              <a:latin typeface="Trebuchet MS"/>
              <a:ea typeface="Trebuchet MS"/>
              <a:cs typeface="Trebuchet MS"/>
              <a:sym typeface="Trebuchet MS"/>
            </a:endParaRPr>
          </a:p>
          <a:p>
            <a:pPr marL="457200" lvl="0" indent="-323850" algn="l" rtl="0">
              <a:lnSpc>
                <a:spcPct val="90000"/>
              </a:lnSpc>
              <a:spcBef>
                <a:spcPts val="314"/>
              </a:spcBef>
              <a:spcAft>
                <a:spcPts val="0"/>
              </a:spcAft>
              <a:buClr>
                <a:schemeClr val="lt1"/>
              </a:buClr>
              <a:buSzPts val="1500"/>
              <a:buFont typeface="Trebuchet MS"/>
              <a:buChar char="●"/>
            </a:pPr>
            <a:r>
              <a:rPr lang="en" sz="1500">
                <a:latin typeface="Trebuchet MS"/>
                <a:ea typeface="Trebuchet MS"/>
                <a:cs typeface="Trebuchet MS"/>
                <a:sym typeface="Trebuchet MS"/>
              </a:rPr>
              <a:t>Tuition freeze for the 2013-14 academic year.  </a:t>
            </a:r>
            <a:endParaRPr sz="1500">
              <a:latin typeface="Trebuchet MS"/>
              <a:ea typeface="Trebuchet MS"/>
              <a:cs typeface="Trebuchet MS"/>
              <a:sym typeface="Trebuchet MS"/>
            </a:endParaRPr>
          </a:p>
          <a:p>
            <a:pPr marL="0" lvl="0" indent="0" algn="l" rtl="0">
              <a:lnSpc>
                <a:spcPct val="90000"/>
              </a:lnSpc>
              <a:spcBef>
                <a:spcPts val="314"/>
              </a:spcBef>
              <a:spcAft>
                <a:spcPts val="0"/>
              </a:spcAft>
              <a:buNone/>
            </a:pPr>
            <a:endParaRPr sz="1400">
              <a:latin typeface="Trebuchet MS"/>
              <a:ea typeface="Trebuchet MS"/>
              <a:cs typeface="Trebuchet MS"/>
              <a:sym typeface="Trebuchet MS"/>
            </a:endParaRPr>
          </a:p>
          <a:p>
            <a:pPr marL="0" lvl="0" indent="0" algn="l" rtl="0">
              <a:spcBef>
                <a:spcPts val="0"/>
              </a:spcBef>
              <a:spcAft>
                <a:spcPts val="0"/>
              </a:spcAft>
              <a:buNone/>
            </a:pPr>
            <a:r>
              <a:rPr lang="en">
                <a:latin typeface="Fredoka One"/>
                <a:ea typeface="Fredoka One"/>
                <a:cs typeface="Fredoka One"/>
                <a:sym typeface="Fredoka One"/>
              </a:rPr>
              <a:t>Recent WSA Victories</a:t>
            </a:r>
            <a:endParaRPr>
              <a:latin typeface="Fredoka One"/>
              <a:ea typeface="Fredoka One"/>
              <a:cs typeface="Fredoka One"/>
              <a:sym typeface="Fredoka On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2571750"/>
            <a:ext cx="8114400" cy="2445900"/>
          </a:xfrm>
          <a:prstGeom prst="rect">
            <a:avLst/>
          </a:prstGeom>
        </p:spPr>
        <p:txBody>
          <a:bodyPr spcFirstLastPara="1" wrap="square" lIns="91425" tIns="91425" rIns="91425" bIns="91425" anchor="b" anchorCtr="0">
            <a:noAutofit/>
          </a:bodyPr>
          <a:lstStyle/>
          <a:p>
            <a:pPr marL="0" lvl="0" indent="0" algn="l" rtl="0">
              <a:spcBef>
                <a:spcPts val="914"/>
              </a:spcBef>
              <a:spcAft>
                <a:spcPts val="0"/>
              </a:spcAft>
              <a:buNone/>
            </a:pPr>
            <a:r>
              <a:rPr lang="en" sz="1400">
                <a:latin typeface="Trebuchet MS"/>
                <a:ea typeface="Trebuchet MS"/>
                <a:cs typeface="Trebuchet MS"/>
                <a:sym typeface="Trebuchet MS"/>
              </a:rPr>
              <a:t>2014</a:t>
            </a:r>
            <a:endParaRPr sz="1400">
              <a:solidFill>
                <a:srgbClr val="1B3861"/>
              </a:solidFill>
              <a:latin typeface="Trebuchet MS"/>
              <a:ea typeface="Trebuchet MS"/>
              <a:cs typeface="Trebuchet MS"/>
              <a:sym typeface="Trebuchet MS"/>
            </a:endParaRPr>
          </a:p>
          <a:p>
            <a:pPr marL="457200" lvl="0" indent="-317500" algn="l" rtl="0">
              <a:spcBef>
                <a:spcPts val="914"/>
              </a:spcBef>
              <a:spcAft>
                <a:spcPts val="0"/>
              </a:spcAft>
              <a:buClr>
                <a:schemeClr val="lt1"/>
              </a:buClr>
              <a:buSzPts val="1400"/>
              <a:buFont typeface="Trebuchet MS"/>
              <a:buChar char="●"/>
            </a:pPr>
            <a:r>
              <a:rPr lang="en" sz="1400">
                <a:latin typeface="Trebuchet MS"/>
                <a:ea typeface="Trebuchet MS"/>
                <a:cs typeface="Trebuchet MS"/>
                <a:sym typeface="Trebuchet MS"/>
              </a:rPr>
              <a:t>DREAM Act (HB 1817)</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One year waiting period for veterans reduced (SB 5179)</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HB 1043: Limiting differential tuition</a:t>
            </a:r>
            <a:endParaRPr sz="1400">
              <a:solidFill>
                <a:srgbClr val="1B3861"/>
              </a:solidFill>
              <a:latin typeface="Trebuchet MS"/>
              <a:ea typeface="Trebuchet MS"/>
              <a:cs typeface="Trebuchet MS"/>
              <a:sym typeface="Trebuchet MS"/>
            </a:endParaRPr>
          </a:p>
          <a:p>
            <a:pPr marL="0" lvl="0" indent="0" algn="l" rtl="0">
              <a:spcBef>
                <a:spcPts val="480"/>
              </a:spcBef>
              <a:spcAft>
                <a:spcPts val="0"/>
              </a:spcAft>
              <a:buNone/>
            </a:pPr>
            <a:r>
              <a:rPr lang="en" sz="1400">
                <a:latin typeface="Trebuchet MS"/>
                <a:ea typeface="Trebuchet MS"/>
                <a:cs typeface="Trebuchet MS"/>
                <a:sym typeface="Trebuchet MS"/>
              </a:rPr>
              <a:t>2015</a:t>
            </a:r>
            <a:endParaRPr sz="1400">
              <a:latin typeface="Trebuchet MS"/>
              <a:ea typeface="Trebuchet MS"/>
              <a:cs typeface="Trebuchet MS"/>
              <a:sym typeface="Trebuchet MS"/>
            </a:endParaRPr>
          </a:p>
          <a:p>
            <a:pPr marL="457200" lvl="0" indent="-317500" algn="l" rtl="0">
              <a:spcBef>
                <a:spcPts val="560"/>
              </a:spcBef>
              <a:spcAft>
                <a:spcPts val="0"/>
              </a:spcAft>
              <a:buClr>
                <a:schemeClr val="lt1"/>
              </a:buClr>
              <a:buSzPts val="1400"/>
              <a:buFont typeface="Trebuchet MS"/>
              <a:buChar char="●"/>
            </a:pPr>
            <a:r>
              <a:rPr lang="en" sz="1400">
                <a:latin typeface="Trebuchet MS"/>
                <a:ea typeface="Trebuchet MS"/>
                <a:cs typeface="Trebuchet MS"/>
                <a:sym typeface="Trebuchet MS"/>
              </a:rPr>
              <a:t>Tuition Reduction (5%→15%)</a:t>
            </a:r>
            <a:br>
              <a:rPr lang="en" sz="1400">
                <a:latin typeface="Trebuchet MS"/>
                <a:ea typeface="Trebuchet MS"/>
                <a:cs typeface="Trebuchet MS"/>
                <a:sym typeface="Trebuchet MS"/>
              </a:rPr>
            </a:br>
            <a:r>
              <a:rPr lang="en" sz="1400" i="1">
                <a:latin typeface="Trebuchet MS"/>
                <a:ea typeface="Trebuchet MS"/>
                <a:cs typeface="Trebuchet MS"/>
                <a:sym typeface="Trebuchet MS"/>
              </a:rPr>
              <a:t>First time in over 30 years!</a:t>
            </a:r>
            <a:endParaRPr sz="1400">
              <a:latin typeface="Trebuchet MS"/>
              <a:ea typeface="Trebuchet MS"/>
              <a:cs typeface="Trebuchet MS"/>
              <a:sym typeface="Trebuchet MS"/>
            </a:endParaRPr>
          </a:p>
          <a:p>
            <a:pPr marL="0" lvl="0" indent="0" algn="l" rtl="0">
              <a:spcBef>
                <a:spcPts val="480"/>
              </a:spcBef>
              <a:spcAft>
                <a:spcPts val="0"/>
              </a:spcAft>
              <a:buNone/>
            </a:pPr>
            <a:r>
              <a:rPr lang="en" sz="1400">
                <a:latin typeface="Trebuchet MS"/>
                <a:ea typeface="Trebuchet MS"/>
                <a:cs typeface="Trebuchet MS"/>
                <a:sym typeface="Trebuchet MS"/>
              </a:rPr>
              <a:t>2016</a:t>
            </a:r>
            <a:endParaRPr sz="1400">
              <a:latin typeface="Trebuchet MS"/>
              <a:ea typeface="Trebuchet MS"/>
              <a:cs typeface="Trebuchet MS"/>
              <a:sym typeface="Trebuchet MS"/>
            </a:endParaRPr>
          </a:p>
          <a:p>
            <a:pPr marL="457200" lvl="0" indent="-317500" algn="l" rtl="0">
              <a:spcBef>
                <a:spcPts val="400"/>
              </a:spcBef>
              <a:spcAft>
                <a:spcPts val="0"/>
              </a:spcAft>
              <a:buClr>
                <a:schemeClr val="lt1"/>
              </a:buClr>
              <a:buSzPts val="1400"/>
              <a:buFont typeface="Trebuchet MS"/>
              <a:buChar char="●"/>
            </a:pPr>
            <a:r>
              <a:rPr lang="en" sz="1400">
                <a:latin typeface="Trebuchet MS"/>
                <a:ea typeface="Trebuchet MS"/>
                <a:cs typeface="Trebuchet MS"/>
                <a:sym typeface="Trebuchet MS"/>
              </a:rPr>
              <a:t>Full “backfill” for universities</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Prevented 2,000 students from being cut from SNG</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Created statewide Disability Student Transfer Task Force</a:t>
            </a:r>
            <a:endParaRPr sz="1400">
              <a:latin typeface="Trebuchet MS"/>
              <a:ea typeface="Trebuchet MS"/>
              <a:cs typeface="Trebuchet MS"/>
              <a:sym typeface="Trebuchet MS"/>
            </a:endParaRPr>
          </a:p>
          <a:p>
            <a:pPr marL="0" lvl="0" indent="0" algn="l" rtl="0">
              <a:spcBef>
                <a:spcPts val="400"/>
              </a:spcBef>
              <a:spcAft>
                <a:spcPts val="0"/>
              </a:spcAft>
              <a:buNone/>
            </a:pPr>
            <a:r>
              <a:rPr lang="en" sz="1400">
                <a:latin typeface="Trebuchet MS"/>
                <a:ea typeface="Trebuchet MS"/>
                <a:cs typeface="Trebuchet MS"/>
                <a:sym typeface="Trebuchet MS"/>
              </a:rPr>
              <a:t>2017</a:t>
            </a:r>
            <a:endParaRPr sz="1400">
              <a:latin typeface="Trebuchet MS"/>
              <a:ea typeface="Trebuchet MS"/>
              <a:cs typeface="Trebuchet MS"/>
              <a:sym typeface="Trebuchet MS"/>
            </a:endParaRPr>
          </a:p>
          <a:p>
            <a:pPr marL="457200" lvl="0" indent="-317500" algn="l" rtl="0">
              <a:spcBef>
                <a:spcPts val="400"/>
              </a:spcBef>
              <a:spcAft>
                <a:spcPts val="0"/>
              </a:spcAft>
              <a:buClr>
                <a:schemeClr val="lt1"/>
              </a:buClr>
              <a:buSzPts val="1400"/>
              <a:buFont typeface="Trebuchet MS"/>
              <a:buChar char="●"/>
            </a:pPr>
            <a:r>
              <a:rPr lang="en" sz="1400">
                <a:latin typeface="Trebuchet MS"/>
                <a:ea typeface="Trebuchet MS"/>
                <a:cs typeface="Trebuchet MS"/>
                <a:sym typeface="Trebuchet MS"/>
              </a:rPr>
              <a:t>SB 5022:Increased transparency and consumer protections for student loan borrowers</a:t>
            </a:r>
            <a:endParaRPr sz="1400">
              <a:latin typeface="Trebuchet MS"/>
              <a:ea typeface="Trebuchet MS"/>
              <a:cs typeface="Trebuchet MS"/>
              <a:sym typeface="Trebuchet MS"/>
            </a:endParaRPr>
          </a:p>
          <a:p>
            <a:pPr marL="457200" lvl="0" indent="-317500" algn="l" rtl="0">
              <a:lnSpc>
                <a:spcPct val="115000"/>
              </a:lnSpc>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HB 2037: (Frame) Reauthorization of Disability Taskforce</a:t>
            </a:r>
            <a:endParaRPr sz="1400">
              <a:latin typeface="Trebuchet MS"/>
              <a:ea typeface="Trebuchet MS"/>
              <a:cs typeface="Trebuchet MS"/>
              <a:sym typeface="Trebuchet MS"/>
            </a:endParaRPr>
          </a:p>
          <a:p>
            <a:pPr marL="457200" lvl="0" indent="-317500" algn="l" rtl="0">
              <a:lnSpc>
                <a:spcPct val="115000"/>
              </a:lnSpc>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SB 5764: (Wellman) Protections for Campus-Based Victim Sexual Assault Advocates </a:t>
            </a:r>
            <a:endParaRPr sz="1400">
              <a:latin typeface="Trebuchet MS"/>
              <a:ea typeface="Trebuchet MS"/>
              <a:cs typeface="Trebuchet MS"/>
              <a:sym typeface="Trebuchet MS"/>
            </a:endParaRPr>
          </a:p>
          <a:p>
            <a:pPr marL="457200" lvl="0" indent="-317500" algn="l" rtl="0">
              <a:lnSpc>
                <a:spcPct val="115000"/>
              </a:lnSpc>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SB 5472: (Pearson) Expand Number of Ballot Drop Boxes in the State of Washington</a:t>
            </a:r>
            <a:endParaRPr sz="1400">
              <a:latin typeface="Fredoka One"/>
              <a:ea typeface="Fredoka One"/>
              <a:cs typeface="Fredoka One"/>
              <a:sym typeface="Fredoka One"/>
            </a:endParaRPr>
          </a:p>
          <a:p>
            <a:pPr marL="0" lvl="0" indent="0" algn="l" rtl="0">
              <a:spcBef>
                <a:spcPts val="400"/>
              </a:spcBef>
              <a:spcAft>
                <a:spcPts val="0"/>
              </a:spcAft>
              <a:buNone/>
            </a:pPr>
            <a:r>
              <a:rPr lang="en" sz="4800">
                <a:latin typeface="Fredoka One"/>
                <a:ea typeface="Fredoka One"/>
                <a:cs typeface="Fredoka One"/>
                <a:sym typeface="Fredoka One"/>
              </a:rPr>
              <a:t>More Recent W’s</a:t>
            </a:r>
            <a:endParaRPr sz="4800">
              <a:latin typeface="Fredoka One"/>
              <a:ea typeface="Fredoka One"/>
              <a:cs typeface="Fredoka One"/>
              <a:sym typeface="Fredoka One"/>
            </a:endParaRPr>
          </a:p>
        </p:txBody>
      </p:sp>
      <p:pic>
        <p:nvPicPr>
          <p:cNvPr id="136" name="Google Shape;136;p24"/>
          <p:cNvPicPr preferRelativeResize="0"/>
          <p:nvPr/>
        </p:nvPicPr>
        <p:blipFill>
          <a:blip r:embed="rId3">
            <a:alphaModFix/>
          </a:blip>
          <a:stretch>
            <a:fillRect/>
          </a:stretch>
        </p:blipFill>
        <p:spPr>
          <a:xfrm>
            <a:off x="5738451" y="564025"/>
            <a:ext cx="3132445" cy="20882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p>
            <a:pPr marL="0" lvl="0" indent="0" algn="l" rtl="0">
              <a:spcBef>
                <a:spcPts val="400"/>
              </a:spcBef>
              <a:spcAft>
                <a:spcPts val="0"/>
              </a:spcAft>
              <a:buNone/>
            </a:pPr>
            <a:r>
              <a:rPr lang="en" sz="1400">
                <a:latin typeface="Trebuchet MS"/>
                <a:ea typeface="Trebuchet MS"/>
                <a:cs typeface="Trebuchet MS"/>
                <a:sym typeface="Trebuchet MS"/>
              </a:rPr>
              <a:t>2018 </a:t>
            </a:r>
            <a:endParaRPr sz="1400">
              <a:latin typeface="Trebuchet MS"/>
              <a:ea typeface="Trebuchet MS"/>
              <a:cs typeface="Trebuchet MS"/>
              <a:sym typeface="Trebuchet MS"/>
            </a:endParaRPr>
          </a:p>
          <a:p>
            <a:pPr marL="457200" lvl="0" indent="-317500" algn="l" rtl="0">
              <a:spcBef>
                <a:spcPts val="400"/>
              </a:spcBef>
              <a:spcAft>
                <a:spcPts val="0"/>
              </a:spcAft>
              <a:buClr>
                <a:schemeClr val="lt1"/>
              </a:buClr>
              <a:buSzPts val="1400"/>
              <a:buFont typeface="Trebuchet MS"/>
              <a:buChar char="●"/>
            </a:pPr>
            <a:r>
              <a:rPr lang="en" sz="1400">
                <a:latin typeface="Trebuchet MS"/>
                <a:ea typeface="Trebuchet MS"/>
                <a:cs typeface="Trebuchet MS"/>
                <a:sym typeface="Trebuchet MS"/>
              </a:rPr>
              <a:t>Student Loan Bill of Rights</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Service and Activity Fees Decoupling </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Increased State Need Grant Funding </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Dream Act 2.0 - Secured State Financial Aid for Undocumented Students </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Voter Registration Package (same-day, Automatic VR, Pre-reg for 16/17)</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Open Educational Resources</a:t>
            </a:r>
            <a:endParaRPr sz="1400">
              <a:latin typeface="Trebuchet MS"/>
              <a:ea typeface="Trebuchet MS"/>
              <a:cs typeface="Trebuchet MS"/>
              <a:sym typeface="Trebuchet MS"/>
            </a:endParaRPr>
          </a:p>
          <a:p>
            <a:pPr marL="0" lvl="0" indent="0" algn="l" rtl="0">
              <a:spcBef>
                <a:spcPts val="400"/>
              </a:spcBef>
              <a:spcAft>
                <a:spcPts val="0"/>
              </a:spcAft>
              <a:buNone/>
            </a:pPr>
            <a:endParaRPr sz="1400">
              <a:latin typeface="Trebuchet MS"/>
              <a:ea typeface="Trebuchet MS"/>
              <a:cs typeface="Trebuchet MS"/>
              <a:sym typeface="Trebuchet MS"/>
            </a:endParaRPr>
          </a:p>
          <a:p>
            <a:pPr marL="0" lvl="0" indent="0" algn="l" rtl="0">
              <a:spcBef>
                <a:spcPts val="400"/>
              </a:spcBef>
              <a:spcAft>
                <a:spcPts val="0"/>
              </a:spcAft>
              <a:buNone/>
            </a:pPr>
            <a:r>
              <a:rPr lang="en" sz="1400">
                <a:latin typeface="Trebuchet MS"/>
                <a:ea typeface="Trebuchet MS"/>
                <a:cs typeface="Trebuchet MS"/>
                <a:sym typeface="Trebuchet MS"/>
              </a:rPr>
              <a:t>2019 </a:t>
            </a:r>
            <a:endParaRPr sz="1400">
              <a:latin typeface="Trebuchet MS"/>
              <a:ea typeface="Trebuchet MS"/>
              <a:cs typeface="Trebuchet MS"/>
              <a:sym typeface="Trebuchet MS"/>
            </a:endParaRPr>
          </a:p>
          <a:p>
            <a:pPr marL="457200" lvl="0" indent="-317500" algn="l" rtl="0">
              <a:spcBef>
                <a:spcPts val="1800"/>
              </a:spcBef>
              <a:spcAft>
                <a:spcPts val="0"/>
              </a:spcAft>
              <a:buClr>
                <a:schemeClr val="lt1"/>
              </a:buClr>
              <a:buSzPts val="1400"/>
              <a:buFont typeface="Trebuchet MS"/>
              <a:buChar char="●"/>
            </a:pPr>
            <a:r>
              <a:rPr lang="en" sz="1400">
                <a:latin typeface="Trebuchet MS"/>
                <a:ea typeface="Trebuchet MS"/>
                <a:cs typeface="Trebuchet MS"/>
                <a:sym typeface="Trebuchet MS"/>
              </a:rPr>
              <a:t>Washington College Grant</a:t>
            </a:r>
            <a:endParaRPr sz="1400">
              <a:latin typeface="Trebuchet MS"/>
              <a:ea typeface="Trebuchet MS"/>
              <a:cs typeface="Trebuchet MS"/>
              <a:sym typeface="Trebuchet MS"/>
            </a:endParaRPr>
          </a:p>
          <a:p>
            <a:pPr marL="457200" lvl="0" indent="-317500" algn="l" rtl="0">
              <a:lnSpc>
                <a:spcPct val="115000"/>
              </a:lnSpc>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Interprofessional Education </a:t>
            </a:r>
            <a:endParaRPr sz="1400">
              <a:latin typeface="Trebuchet MS"/>
              <a:ea typeface="Trebuchet MS"/>
              <a:cs typeface="Trebuchet MS"/>
              <a:sym typeface="Trebuchet MS"/>
            </a:endParaRPr>
          </a:p>
          <a:p>
            <a:pPr marL="457200" lvl="0" indent="-317500" algn="l" rtl="0">
              <a:lnSpc>
                <a:spcPct val="115000"/>
              </a:lnSpc>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Religious Accommodations</a:t>
            </a:r>
            <a:endParaRPr sz="1400">
              <a:latin typeface="Trebuchet MS"/>
              <a:ea typeface="Trebuchet MS"/>
              <a:cs typeface="Trebuchet MS"/>
              <a:sym typeface="Trebuchet MS"/>
            </a:endParaRPr>
          </a:p>
          <a:p>
            <a:pPr marL="457200" lvl="0" indent="-317500" algn="l" rtl="0">
              <a:lnSpc>
                <a:spcPct val="115000"/>
              </a:lnSpc>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Refinanced Student Loans </a:t>
            </a:r>
            <a:endParaRPr sz="1400">
              <a:latin typeface="Trebuchet MS"/>
              <a:ea typeface="Trebuchet MS"/>
              <a:cs typeface="Trebuchet MS"/>
              <a:sym typeface="Trebuchet MS"/>
            </a:endParaRPr>
          </a:p>
          <a:p>
            <a:pPr marL="457200" lvl="0" indent="-317500" algn="l" rtl="0">
              <a:lnSpc>
                <a:spcPct val="115000"/>
              </a:lnSpc>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Homeless Student Support and Study</a:t>
            </a:r>
            <a:endParaRPr/>
          </a:p>
          <a:p>
            <a:pPr marL="0" lvl="0" indent="0" algn="l" rtl="0">
              <a:spcBef>
                <a:spcPts val="400"/>
              </a:spcBef>
              <a:spcAft>
                <a:spcPts val="0"/>
              </a:spcAft>
              <a:buNone/>
            </a:pPr>
            <a:r>
              <a:rPr lang="en">
                <a:latin typeface="Fredoka One"/>
                <a:ea typeface="Fredoka One"/>
                <a:cs typeface="Fredoka One"/>
                <a:sym typeface="Fredoka One"/>
              </a:rPr>
              <a:t>Anotha One</a:t>
            </a:r>
            <a:endParaRPr>
              <a:latin typeface="Fredoka One"/>
              <a:ea typeface="Fredoka One"/>
              <a:cs typeface="Fredoka One"/>
              <a:sym typeface="Fredoka One"/>
            </a:endParaRPr>
          </a:p>
        </p:txBody>
      </p:sp>
      <p:pic>
        <p:nvPicPr>
          <p:cNvPr id="142" name="Google Shape;142;p25"/>
          <p:cNvPicPr preferRelativeResize="0"/>
          <p:nvPr/>
        </p:nvPicPr>
        <p:blipFill>
          <a:blip r:embed="rId3">
            <a:alphaModFix/>
          </a:blip>
          <a:stretch>
            <a:fillRect/>
          </a:stretch>
        </p:blipFill>
        <p:spPr>
          <a:xfrm>
            <a:off x="6725843" y="2122702"/>
            <a:ext cx="1870851" cy="24944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 sz="1400">
                <a:latin typeface="Trebuchet MS"/>
                <a:ea typeface="Trebuchet MS"/>
                <a:cs typeface="Trebuchet MS"/>
                <a:sym typeface="Trebuchet MS"/>
              </a:rPr>
              <a:t>2020 </a:t>
            </a:r>
            <a:endParaRPr sz="1400">
              <a:latin typeface="Trebuchet MS"/>
              <a:ea typeface="Trebuchet MS"/>
              <a:cs typeface="Trebuchet MS"/>
              <a:sym typeface="Trebuchet MS"/>
            </a:endParaRPr>
          </a:p>
          <a:p>
            <a:pPr marL="457200" lvl="0" indent="-317500" algn="l" rtl="0">
              <a:spcBef>
                <a:spcPts val="400"/>
              </a:spcBef>
              <a:spcAft>
                <a:spcPts val="0"/>
              </a:spcAft>
              <a:buClr>
                <a:schemeClr val="lt1"/>
              </a:buClr>
              <a:buSzPts val="1400"/>
              <a:buFont typeface="Trebuchet MS"/>
              <a:buChar char="●"/>
            </a:pPr>
            <a:r>
              <a:rPr lang="en" sz="1400">
                <a:latin typeface="Trebuchet MS"/>
                <a:ea typeface="Trebuchet MS"/>
                <a:cs typeface="Trebuchet MS"/>
                <a:sym typeface="Trebuchet MS"/>
              </a:rPr>
              <a:t>Secured more $ for the WCG </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SB 6313: Creates Student Engagement Centers</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HB 2513: Prohibits transcript withholding practices </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SB 6561: Establishes the Undocumented Student Loan Program </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SB 5395: Comprehensive Sex 7 Consent Education </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HB 2327: Review faculty in the hiring process for sexual assault allegations/misconduct </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SB 6142: Creates the Washington Common Application </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SB 6141: FAFSA Day </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HB 2266: No discrimination against breastfeeding</a:t>
            </a:r>
            <a:endParaRPr sz="1400">
              <a:latin typeface="Trebuchet MS"/>
              <a:ea typeface="Trebuchet MS"/>
              <a:cs typeface="Trebuchet MS"/>
              <a:sym typeface="Trebuchet MS"/>
            </a:endParaRPr>
          </a:p>
          <a:p>
            <a:pPr marL="457200" lvl="0" indent="-317500" algn="l" rtl="0">
              <a:spcBef>
                <a:spcPts val="0"/>
              </a:spcBef>
              <a:spcAft>
                <a:spcPts val="0"/>
              </a:spcAft>
              <a:buClr>
                <a:schemeClr val="lt1"/>
              </a:buClr>
              <a:buSzPts val="1400"/>
              <a:buFont typeface="Trebuchet MS"/>
              <a:buChar char="●"/>
            </a:pPr>
            <a:r>
              <a:rPr lang="en" sz="1400">
                <a:latin typeface="Trebuchet MS"/>
                <a:ea typeface="Trebuchet MS"/>
                <a:cs typeface="Trebuchet MS"/>
                <a:sym typeface="Trebuchet MS"/>
              </a:rPr>
              <a:t>SB 5197: National Guard scholarships  </a:t>
            </a:r>
            <a:endParaRPr sz="1400">
              <a:latin typeface="Trebuchet MS"/>
              <a:ea typeface="Trebuchet MS"/>
              <a:cs typeface="Trebuchet MS"/>
              <a:sym typeface="Trebuchet MS"/>
            </a:endParaRPr>
          </a:p>
          <a:p>
            <a:pPr marL="0" lvl="0" indent="0" algn="l" rtl="0">
              <a:spcBef>
                <a:spcPts val="0"/>
              </a:spcBef>
              <a:spcAft>
                <a:spcPts val="0"/>
              </a:spcAft>
              <a:buNone/>
            </a:pPr>
            <a:endParaRPr>
              <a:latin typeface="Fredoka One"/>
              <a:ea typeface="Fredoka One"/>
              <a:cs typeface="Fredoka One"/>
              <a:sym typeface="Fredoka One"/>
            </a:endParaRPr>
          </a:p>
          <a:p>
            <a:pPr marL="0" lvl="0" indent="0" algn="l" rtl="0">
              <a:spcBef>
                <a:spcPts val="0"/>
              </a:spcBef>
              <a:spcAft>
                <a:spcPts val="0"/>
              </a:spcAft>
              <a:buNone/>
            </a:pPr>
            <a:r>
              <a:rPr lang="en" sz="4800">
                <a:latin typeface="Fredoka One"/>
                <a:ea typeface="Fredoka One"/>
                <a:cs typeface="Fredoka One"/>
                <a:sym typeface="Fredoka One"/>
              </a:rPr>
              <a:t>WOOT</a:t>
            </a:r>
            <a:endParaRPr sz="4800">
              <a:latin typeface="Fredoka One"/>
              <a:ea typeface="Fredoka One"/>
              <a:cs typeface="Fredoka One"/>
              <a:sym typeface="Fredoka One"/>
            </a:endParaRPr>
          </a:p>
        </p:txBody>
      </p:sp>
      <p:sp>
        <p:nvSpPr>
          <p:cNvPr id="148" name="Google Shape;148;p26"/>
          <p:cNvSpPr txBox="1"/>
          <p:nvPr/>
        </p:nvSpPr>
        <p:spPr>
          <a:xfrm>
            <a:off x="4378025" y="3503725"/>
            <a:ext cx="4351200" cy="1261500"/>
          </a:xfrm>
          <a:prstGeom prst="rect">
            <a:avLst/>
          </a:pr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Fredoka One"/>
                <a:ea typeface="Fredoka One"/>
                <a:cs typeface="Fredoka One"/>
                <a:sym typeface="Fredoka One"/>
              </a:rPr>
              <a:t>To learn more about these bills, you can look them up by number or keyword at </a:t>
            </a:r>
            <a:r>
              <a:rPr lang="en" sz="1800" u="sng">
                <a:solidFill>
                  <a:srgbClr val="FFFFFF"/>
                </a:solidFill>
                <a:latin typeface="Fredoka One"/>
                <a:ea typeface="Fredoka One"/>
                <a:cs typeface="Fredoka One"/>
                <a:sym typeface="Fredoka One"/>
                <a:hlinkClick r:id="rId3"/>
              </a:rPr>
              <a:t>https://app.leg.wa.gov/billinfo/</a:t>
            </a:r>
            <a:endParaRPr sz="1800">
              <a:solidFill>
                <a:srgbClr val="FFFFFF"/>
              </a:solidFill>
              <a:latin typeface="Fredoka One"/>
              <a:ea typeface="Fredoka One"/>
              <a:cs typeface="Fredoka One"/>
              <a:sym typeface="Fredoka On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5F86-0274-48F0-A90F-487BD04FBD93}"/>
              </a:ext>
            </a:extLst>
          </p:cNvPr>
          <p:cNvSpPr>
            <a:spLocks noGrp="1"/>
          </p:cNvSpPr>
          <p:nvPr>
            <p:ph type="title"/>
          </p:nvPr>
        </p:nvSpPr>
        <p:spPr/>
        <p:txBody>
          <a:bodyPr/>
          <a:lstStyle/>
          <a:p>
            <a:r>
              <a:rPr lang="en-US" dirty="0"/>
              <a:t>What's on the WSA Agenda this year?</a:t>
            </a:r>
          </a:p>
        </p:txBody>
      </p:sp>
    </p:spTree>
    <p:extLst>
      <p:ext uri="{BB962C8B-B14F-4D97-AF65-F5344CB8AC3E}">
        <p14:creationId xmlns:p14="http://schemas.microsoft.com/office/powerpoint/2010/main" val="337356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C9DC-644B-4087-87E2-9A6DEEC347E2}"/>
              </a:ext>
            </a:extLst>
          </p:cNvPr>
          <p:cNvSpPr>
            <a:spLocks noGrp="1"/>
          </p:cNvSpPr>
          <p:nvPr>
            <p:ph type="title"/>
          </p:nvPr>
        </p:nvSpPr>
        <p:spPr/>
        <p:txBody>
          <a:bodyPr/>
          <a:lstStyle/>
          <a:p>
            <a:r>
              <a:rPr lang="en-US" dirty="0"/>
              <a:t>WWU Brought 5 of the proposals!*</a:t>
            </a:r>
          </a:p>
        </p:txBody>
      </p:sp>
      <p:sp>
        <p:nvSpPr>
          <p:cNvPr id="3" name="Subtitle 2">
            <a:extLst>
              <a:ext uri="{FF2B5EF4-FFF2-40B4-BE49-F238E27FC236}">
                <a16:creationId xmlns:a16="http://schemas.microsoft.com/office/drawing/2014/main" id="{F4F1C8F9-0A06-4AA4-A024-F20C94D57329}"/>
              </a:ext>
            </a:extLst>
          </p:cNvPr>
          <p:cNvSpPr>
            <a:spLocks noGrp="1"/>
          </p:cNvSpPr>
          <p:nvPr>
            <p:ph type="subTitle" idx="1"/>
          </p:nvPr>
        </p:nvSpPr>
        <p:spPr>
          <a:xfrm>
            <a:off x="219162" y="2927064"/>
            <a:ext cx="4045200" cy="1345500"/>
          </a:xfrm>
        </p:spPr>
        <p:txBody>
          <a:bodyPr/>
          <a:lstStyle/>
          <a:p>
            <a:r>
              <a:rPr lang="en-US" dirty="0">
                <a:hlinkClick r:id="rId2"/>
              </a:rPr>
              <a:t>https://docs.google.com/document/d/1-XSdaqcFX2Vn3cLizAv-lVKJhPt_f6aAzMjkfDkzGlk/edit?usp=sharing</a:t>
            </a:r>
            <a:endParaRPr lang="en-US"/>
          </a:p>
          <a:p>
            <a:endParaRPr lang="en-US" dirty="0"/>
          </a:p>
          <a:p>
            <a:endParaRPr lang="en-US" dirty="0"/>
          </a:p>
        </p:txBody>
      </p:sp>
      <p:sp>
        <p:nvSpPr>
          <p:cNvPr id="4" name="Text Placeholder 3">
            <a:extLst>
              <a:ext uri="{FF2B5EF4-FFF2-40B4-BE49-F238E27FC236}">
                <a16:creationId xmlns:a16="http://schemas.microsoft.com/office/drawing/2014/main" id="{176E0EB0-B4E2-4BA1-A6E8-1D4FA4804BA1}"/>
              </a:ext>
            </a:extLst>
          </p:cNvPr>
          <p:cNvSpPr>
            <a:spLocks noGrp="1"/>
          </p:cNvSpPr>
          <p:nvPr>
            <p:ph type="body" idx="2"/>
          </p:nvPr>
        </p:nvSpPr>
        <p:spPr>
          <a:xfrm>
            <a:off x="5109405" y="948166"/>
            <a:ext cx="3837000" cy="3695100"/>
          </a:xfrm>
        </p:spPr>
        <p:txBody>
          <a:bodyPr/>
          <a:lstStyle/>
          <a:p>
            <a:r>
              <a:rPr lang="en-US" dirty="0"/>
              <a:t>Eliminating the </a:t>
            </a:r>
            <a:r>
              <a:rPr lang="en-US" dirty="0" err="1"/>
              <a:t>EdTPA</a:t>
            </a:r>
            <a:r>
              <a:rPr lang="en-US" dirty="0"/>
              <a:t>*</a:t>
            </a:r>
          </a:p>
          <a:p>
            <a:pPr>
              <a:lnSpc>
                <a:spcPct val="114999"/>
              </a:lnSpc>
            </a:pPr>
            <a:r>
              <a:rPr lang="en-US" dirty="0"/>
              <a:t>Eliminating the SAT/ACT in undergraduate admissions</a:t>
            </a:r>
          </a:p>
          <a:p>
            <a:pPr>
              <a:lnSpc>
                <a:spcPct val="114999"/>
              </a:lnSpc>
            </a:pPr>
            <a:r>
              <a:rPr lang="en-US" dirty="0"/>
              <a:t>Returning to previous Title IX regulations*</a:t>
            </a:r>
          </a:p>
          <a:p>
            <a:pPr>
              <a:lnSpc>
                <a:spcPct val="114999"/>
              </a:lnSpc>
            </a:pPr>
            <a:r>
              <a:rPr lang="en-US" dirty="0"/>
              <a:t>Requiring transparency in allocation of GEER/CARES funds*</a:t>
            </a:r>
          </a:p>
          <a:p>
            <a:pPr>
              <a:lnSpc>
                <a:spcPct val="114999"/>
              </a:lnSpc>
            </a:pPr>
            <a:r>
              <a:rPr lang="en-US" dirty="0"/>
              <a:t>Requiring lectures to be recorded</a:t>
            </a:r>
          </a:p>
          <a:p>
            <a:pPr>
              <a:lnSpc>
                <a:spcPct val="114999"/>
              </a:lnSpc>
            </a:pPr>
            <a:r>
              <a:rPr lang="en-US" dirty="0"/>
              <a:t>Mandatory DEI training*</a:t>
            </a:r>
          </a:p>
          <a:p>
            <a:pPr>
              <a:lnSpc>
                <a:spcPct val="114999"/>
              </a:lnSpc>
            </a:pPr>
            <a:r>
              <a:rPr lang="en-US" dirty="0"/>
              <a:t>Barring UPD from hiring police officers with disciplinary records*</a:t>
            </a:r>
          </a:p>
          <a:p>
            <a:pPr>
              <a:lnSpc>
                <a:spcPct val="114999"/>
              </a:lnSpc>
            </a:pPr>
            <a:endParaRPr lang="en-US" dirty="0"/>
          </a:p>
        </p:txBody>
      </p:sp>
      <p:sp>
        <p:nvSpPr>
          <p:cNvPr id="6" name="Subtitle 2">
            <a:extLst>
              <a:ext uri="{FF2B5EF4-FFF2-40B4-BE49-F238E27FC236}">
                <a16:creationId xmlns:a16="http://schemas.microsoft.com/office/drawing/2014/main" id="{3626FDFC-15A6-4A33-876A-2F72DAA68546}"/>
              </a:ext>
            </a:extLst>
          </p:cNvPr>
          <p:cNvSpPr txBox="1">
            <a:spLocks/>
          </p:cNvSpPr>
          <p:nvPr/>
        </p:nvSpPr>
        <p:spPr>
          <a:xfrm>
            <a:off x="-107263" y="4152958"/>
            <a:ext cx="4693929" cy="134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Proxima Nova"/>
              <a:buNone/>
              <a:defRPr sz="1800" b="0" i="0" u="none" strike="noStrike" cap="none">
                <a:solidFill>
                  <a:schemeClr val="dk2"/>
                </a:solidFill>
                <a:latin typeface="Proxima Nova"/>
                <a:ea typeface="Proxima Nova"/>
                <a:cs typeface="Proxima Nova"/>
                <a:sym typeface="Proxima Nova"/>
              </a:defRPr>
            </a:lvl1pPr>
            <a:lvl2pPr marL="914400" marR="0" lvl="1" indent="-317500" algn="ctr" rtl="0">
              <a:lnSpc>
                <a:spcPct val="100000"/>
              </a:lnSpc>
              <a:spcBef>
                <a:spcPts val="0"/>
              </a:spcBef>
              <a:spcAft>
                <a:spcPts val="0"/>
              </a:spcAft>
              <a:buClr>
                <a:schemeClr val="dk2"/>
              </a:buClr>
              <a:buSzPts val="1800"/>
              <a:buFont typeface="Proxima Nova"/>
              <a:buNone/>
              <a:defRPr sz="1800" b="0" i="0" u="none" strike="noStrike" cap="none">
                <a:solidFill>
                  <a:schemeClr val="dk2"/>
                </a:solidFill>
                <a:latin typeface="Proxima Nova"/>
                <a:ea typeface="Proxima Nova"/>
                <a:cs typeface="Proxima Nova"/>
                <a:sym typeface="Proxima Nova"/>
              </a:defRPr>
            </a:lvl2pPr>
            <a:lvl3pPr marL="1371600" marR="0" lvl="2" indent="-317500" algn="ctr" rtl="0">
              <a:lnSpc>
                <a:spcPct val="100000"/>
              </a:lnSpc>
              <a:spcBef>
                <a:spcPts val="0"/>
              </a:spcBef>
              <a:spcAft>
                <a:spcPts val="0"/>
              </a:spcAft>
              <a:buClr>
                <a:schemeClr val="dk2"/>
              </a:buClr>
              <a:buSzPts val="1800"/>
              <a:buFont typeface="Proxima Nova"/>
              <a:buNone/>
              <a:defRPr sz="1800" b="0" i="0" u="none" strike="noStrike" cap="none">
                <a:solidFill>
                  <a:schemeClr val="dk2"/>
                </a:solidFill>
                <a:latin typeface="Proxima Nova"/>
                <a:ea typeface="Proxima Nova"/>
                <a:cs typeface="Proxima Nova"/>
                <a:sym typeface="Proxima Nova"/>
              </a:defRPr>
            </a:lvl3pPr>
            <a:lvl4pPr marL="1828800" marR="0" lvl="3" indent="-317500" algn="ctr" rtl="0">
              <a:lnSpc>
                <a:spcPct val="100000"/>
              </a:lnSpc>
              <a:spcBef>
                <a:spcPts val="0"/>
              </a:spcBef>
              <a:spcAft>
                <a:spcPts val="0"/>
              </a:spcAft>
              <a:buClr>
                <a:schemeClr val="dk2"/>
              </a:buClr>
              <a:buSzPts val="1800"/>
              <a:buFont typeface="Proxima Nova"/>
              <a:buNone/>
              <a:defRPr sz="1800" b="0" i="0" u="none" strike="noStrike" cap="none">
                <a:solidFill>
                  <a:schemeClr val="dk2"/>
                </a:solidFill>
                <a:latin typeface="Proxima Nova"/>
                <a:ea typeface="Proxima Nova"/>
                <a:cs typeface="Proxima Nova"/>
                <a:sym typeface="Proxima Nova"/>
              </a:defRPr>
            </a:lvl4pPr>
            <a:lvl5pPr marL="2286000" marR="0" lvl="4" indent="-317500" algn="ctr" rtl="0">
              <a:lnSpc>
                <a:spcPct val="100000"/>
              </a:lnSpc>
              <a:spcBef>
                <a:spcPts val="0"/>
              </a:spcBef>
              <a:spcAft>
                <a:spcPts val="0"/>
              </a:spcAft>
              <a:buClr>
                <a:schemeClr val="dk2"/>
              </a:buClr>
              <a:buSzPts val="1800"/>
              <a:buFont typeface="Proxima Nova"/>
              <a:buNone/>
              <a:defRPr sz="1800" b="0" i="0" u="none" strike="noStrike" cap="none">
                <a:solidFill>
                  <a:schemeClr val="dk2"/>
                </a:solidFill>
                <a:latin typeface="Proxima Nova"/>
                <a:ea typeface="Proxima Nova"/>
                <a:cs typeface="Proxima Nova"/>
                <a:sym typeface="Proxima Nova"/>
              </a:defRPr>
            </a:lvl5pPr>
            <a:lvl6pPr marL="2743200" marR="0" lvl="5" indent="-317500" algn="ctr" rtl="0">
              <a:lnSpc>
                <a:spcPct val="100000"/>
              </a:lnSpc>
              <a:spcBef>
                <a:spcPts val="0"/>
              </a:spcBef>
              <a:spcAft>
                <a:spcPts val="0"/>
              </a:spcAft>
              <a:buClr>
                <a:schemeClr val="dk2"/>
              </a:buClr>
              <a:buSzPts val="1800"/>
              <a:buFont typeface="Proxima Nova"/>
              <a:buNone/>
              <a:defRPr sz="1800" b="0" i="0" u="none" strike="noStrike" cap="none">
                <a:solidFill>
                  <a:schemeClr val="dk2"/>
                </a:solidFill>
                <a:latin typeface="Proxima Nova"/>
                <a:ea typeface="Proxima Nova"/>
                <a:cs typeface="Proxima Nova"/>
                <a:sym typeface="Proxima Nova"/>
              </a:defRPr>
            </a:lvl6pPr>
            <a:lvl7pPr marL="3200400" marR="0" lvl="6" indent="-317500" algn="ctr" rtl="0">
              <a:lnSpc>
                <a:spcPct val="100000"/>
              </a:lnSpc>
              <a:spcBef>
                <a:spcPts val="0"/>
              </a:spcBef>
              <a:spcAft>
                <a:spcPts val="0"/>
              </a:spcAft>
              <a:buClr>
                <a:schemeClr val="dk2"/>
              </a:buClr>
              <a:buSzPts val="1800"/>
              <a:buFont typeface="Proxima Nova"/>
              <a:buNone/>
              <a:defRPr sz="1800" b="0" i="0" u="none" strike="noStrike" cap="none">
                <a:solidFill>
                  <a:schemeClr val="dk2"/>
                </a:solidFill>
                <a:latin typeface="Proxima Nova"/>
                <a:ea typeface="Proxima Nova"/>
                <a:cs typeface="Proxima Nova"/>
                <a:sym typeface="Proxima Nova"/>
              </a:defRPr>
            </a:lvl7pPr>
            <a:lvl8pPr marL="3657600" marR="0" lvl="7" indent="-317500" algn="ctr" rtl="0">
              <a:lnSpc>
                <a:spcPct val="100000"/>
              </a:lnSpc>
              <a:spcBef>
                <a:spcPts val="0"/>
              </a:spcBef>
              <a:spcAft>
                <a:spcPts val="0"/>
              </a:spcAft>
              <a:buClr>
                <a:schemeClr val="dk2"/>
              </a:buClr>
              <a:buSzPts val="1800"/>
              <a:buFont typeface="Proxima Nova"/>
              <a:buNone/>
              <a:defRPr sz="1800" b="0" i="0" u="none" strike="noStrike" cap="none">
                <a:solidFill>
                  <a:schemeClr val="dk2"/>
                </a:solidFill>
                <a:latin typeface="Proxima Nova"/>
                <a:ea typeface="Proxima Nova"/>
                <a:cs typeface="Proxima Nova"/>
                <a:sym typeface="Proxima Nova"/>
              </a:defRPr>
            </a:lvl8pPr>
            <a:lvl9pPr marL="4114800" marR="0" lvl="8" indent="-317500" algn="ctr" rtl="0">
              <a:lnSpc>
                <a:spcPct val="100000"/>
              </a:lnSpc>
              <a:spcBef>
                <a:spcPts val="0"/>
              </a:spcBef>
              <a:spcAft>
                <a:spcPts val="0"/>
              </a:spcAft>
              <a:buClr>
                <a:schemeClr val="dk2"/>
              </a:buClr>
              <a:buSzPts val="1800"/>
              <a:buFont typeface="Proxima Nova"/>
              <a:buNone/>
              <a:defRPr sz="1800" b="0" i="0" u="none" strike="noStrike" cap="none">
                <a:solidFill>
                  <a:schemeClr val="dk2"/>
                </a:solidFill>
                <a:latin typeface="Proxima Nova"/>
                <a:ea typeface="Proxima Nova"/>
                <a:cs typeface="Proxima Nova"/>
                <a:sym typeface="Proxima Nova"/>
              </a:defRPr>
            </a:lvl9pPr>
          </a:lstStyle>
          <a:p>
            <a:r>
              <a:rPr lang="en-US" dirty="0"/>
              <a:t>Note: *one proposal was not approved – raising statewide minimum pay for graduate students</a:t>
            </a:r>
          </a:p>
        </p:txBody>
      </p:sp>
    </p:spTree>
    <p:extLst>
      <p:ext uri="{BB962C8B-B14F-4D97-AF65-F5344CB8AC3E}">
        <p14:creationId xmlns:p14="http://schemas.microsoft.com/office/powerpoint/2010/main" val="3888881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End</a:t>
            </a:r>
            <a:endParaRPr/>
          </a:p>
        </p:txBody>
      </p:sp>
      <p:sp>
        <p:nvSpPr>
          <p:cNvPr id="154" name="Google Shape;154;p27"/>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Also this is such a flexible position and I’m always happy to hear feedback and suggestions on how my position can best support students.</a:t>
            </a:r>
            <a:endParaRPr/>
          </a:p>
          <a:p>
            <a:pPr marL="0" lvl="0" indent="0" algn="ctr" rtl="0">
              <a:spcBef>
                <a:spcPts val="0"/>
              </a:spcBef>
              <a:spcAft>
                <a:spcPts val="0"/>
              </a:spcAft>
              <a:buNone/>
            </a:pPr>
            <a:r>
              <a:rPr lang="en"/>
              <a:t>Email me @ </a:t>
            </a:r>
            <a:r>
              <a:rPr lang="en" u="sng">
                <a:solidFill>
                  <a:schemeClr val="hlink"/>
                </a:solidFill>
                <a:hlinkClick r:id="rId3"/>
              </a:rPr>
              <a:t>aslegislativel</a:t>
            </a:r>
            <a:r>
              <a:rPr lang="en" b="1" u="sng">
                <a:solidFill>
                  <a:schemeClr val="hlink"/>
                </a:solidFill>
                <a:hlinkClick r:id="rId3"/>
              </a:rPr>
              <a:t>i</a:t>
            </a:r>
            <a:r>
              <a:rPr lang="en" u="sng">
                <a:solidFill>
                  <a:schemeClr val="hlink"/>
                </a:solidFill>
                <a:hlinkClick r:id="rId3"/>
              </a:rPr>
              <a:t>a</a:t>
            </a:r>
            <a:r>
              <a:rPr lang="en" b="1" u="sng">
                <a:solidFill>
                  <a:schemeClr val="hlink"/>
                </a:solidFill>
                <a:hlinkClick r:id="rId3"/>
              </a:rPr>
              <a:t>i</a:t>
            </a:r>
            <a:r>
              <a:rPr lang="en" u="sng">
                <a:solidFill>
                  <a:schemeClr val="hlink"/>
                </a:solidFill>
                <a:hlinkClick r:id="rId3"/>
              </a:rPr>
              <a:t>son@wwu.edu</a:t>
            </a:r>
            <a:endParaRPr/>
          </a:p>
        </p:txBody>
      </p:sp>
      <p:pic>
        <p:nvPicPr>
          <p:cNvPr id="155" name="Google Shape;155;p27"/>
          <p:cNvPicPr preferRelativeResize="0"/>
          <p:nvPr/>
        </p:nvPicPr>
        <p:blipFill>
          <a:blip r:embed="rId4">
            <a:alphaModFix/>
          </a:blip>
          <a:stretch>
            <a:fillRect/>
          </a:stretch>
        </p:blipFill>
        <p:spPr>
          <a:xfrm rot="5400000">
            <a:off x="-19133" y="585788"/>
            <a:ext cx="3096045" cy="2064020"/>
          </a:xfrm>
          <a:prstGeom prst="rect">
            <a:avLst/>
          </a:prstGeom>
          <a:noFill/>
          <a:ln>
            <a:noFill/>
          </a:ln>
        </p:spPr>
      </p:pic>
      <p:pic>
        <p:nvPicPr>
          <p:cNvPr id="156" name="Google Shape;156;p27"/>
          <p:cNvPicPr preferRelativeResize="0"/>
          <p:nvPr/>
        </p:nvPicPr>
        <p:blipFill>
          <a:blip r:embed="rId5">
            <a:alphaModFix/>
          </a:blip>
          <a:stretch>
            <a:fillRect/>
          </a:stretch>
        </p:blipFill>
        <p:spPr>
          <a:xfrm rot="5400000">
            <a:off x="6043275" y="597158"/>
            <a:ext cx="3061920" cy="20412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90250" y="526350"/>
            <a:ext cx="81315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a:latin typeface="Fredoka One"/>
                <a:ea typeface="Fredoka One"/>
                <a:cs typeface="Fredoka One"/>
                <a:sym typeface="Fredoka One"/>
              </a:rPr>
              <a:t>BTW I have a lot of names:</a:t>
            </a:r>
            <a:endParaRPr sz="4400">
              <a:latin typeface="Fredoka One"/>
              <a:ea typeface="Fredoka One"/>
              <a:cs typeface="Fredoka One"/>
              <a:sym typeface="Fredoka One"/>
            </a:endParaRPr>
          </a:p>
          <a:p>
            <a:pPr marL="0" lvl="0" indent="0" algn="l" rtl="0">
              <a:spcBef>
                <a:spcPts val="0"/>
              </a:spcBef>
              <a:spcAft>
                <a:spcPts val="0"/>
              </a:spcAft>
              <a:buNone/>
            </a:pPr>
            <a:endParaRPr>
              <a:latin typeface="Fredoka One"/>
              <a:ea typeface="Fredoka One"/>
              <a:cs typeface="Fredoka One"/>
              <a:sym typeface="Fredoka One"/>
            </a:endParaRPr>
          </a:p>
          <a:p>
            <a:pPr marL="0" lvl="0" indent="0" algn="l" rtl="0">
              <a:spcBef>
                <a:spcPts val="0"/>
              </a:spcBef>
              <a:spcAft>
                <a:spcPts val="0"/>
              </a:spcAft>
              <a:buNone/>
            </a:pPr>
            <a:r>
              <a:rPr lang="en" sz="2800">
                <a:latin typeface="Fredoka One"/>
                <a:ea typeface="Fredoka One"/>
                <a:cs typeface="Fredoka One"/>
                <a:sym typeface="Fredoka One"/>
              </a:rPr>
              <a:t>AS Legislative Liaison*</a:t>
            </a:r>
            <a:endParaRPr sz="2800">
              <a:latin typeface="Fredoka One"/>
              <a:ea typeface="Fredoka One"/>
              <a:cs typeface="Fredoka One"/>
              <a:sym typeface="Fredoka One"/>
            </a:endParaRPr>
          </a:p>
          <a:p>
            <a:pPr marL="0" lvl="0" indent="0" algn="l" rtl="0">
              <a:spcBef>
                <a:spcPts val="0"/>
              </a:spcBef>
              <a:spcAft>
                <a:spcPts val="0"/>
              </a:spcAft>
              <a:buNone/>
            </a:pPr>
            <a:r>
              <a:rPr lang="en" sz="2800">
                <a:latin typeface="Fredoka One"/>
                <a:ea typeface="Fredoka One"/>
                <a:cs typeface="Fredoka One"/>
                <a:sym typeface="Fredoka One"/>
              </a:rPr>
              <a:t>AS Director of Legislative Affairs</a:t>
            </a:r>
            <a:endParaRPr sz="2800">
              <a:latin typeface="Fredoka One"/>
              <a:ea typeface="Fredoka One"/>
              <a:cs typeface="Fredoka One"/>
              <a:sym typeface="Fredoka One"/>
            </a:endParaRPr>
          </a:p>
          <a:p>
            <a:pPr marL="0" lvl="0" indent="0" algn="l" rtl="0">
              <a:spcBef>
                <a:spcPts val="0"/>
              </a:spcBef>
              <a:spcAft>
                <a:spcPts val="0"/>
              </a:spcAft>
              <a:buNone/>
            </a:pPr>
            <a:r>
              <a:rPr lang="en" sz="2800">
                <a:latin typeface="Fredoka One"/>
                <a:ea typeface="Fredoka One"/>
                <a:cs typeface="Fredoka One"/>
                <a:sym typeface="Fredoka One"/>
              </a:rPr>
              <a:t>DOLA </a:t>
            </a:r>
            <a:r>
              <a:rPr lang="en" sz="2100">
                <a:latin typeface="Fredoka One"/>
                <a:ea typeface="Fredoka One"/>
                <a:cs typeface="Fredoka One"/>
                <a:sym typeface="Fredoka One"/>
              </a:rPr>
              <a:t>(i’ll use this a lot)</a:t>
            </a:r>
            <a:endParaRPr sz="2100">
              <a:latin typeface="Fredoka One"/>
              <a:ea typeface="Fredoka One"/>
              <a:cs typeface="Fredoka One"/>
              <a:sym typeface="Fredoka One"/>
            </a:endParaRPr>
          </a:p>
          <a:p>
            <a:pPr marL="0" lvl="0" indent="0" algn="l" rtl="0">
              <a:spcBef>
                <a:spcPts val="0"/>
              </a:spcBef>
              <a:spcAft>
                <a:spcPts val="0"/>
              </a:spcAft>
              <a:buNone/>
            </a:pPr>
            <a:r>
              <a:rPr lang="en" sz="2800">
                <a:latin typeface="Fredoka One"/>
                <a:ea typeface="Fredoka One"/>
                <a:cs typeface="Fredoka One"/>
                <a:sym typeface="Fredoka One"/>
              </a:rPr>
              <a:t>Student Lobbyist</a:t>
            </a:r>
            <a:endParaRPr sz="2800">
              <a:latin typeface="Fredoka One"/>
              <a:ea typeface="Fredoka One"/>
              <a:cs typeface="Fredoka One"/>
              <a:sym typeface="Fredoka One"/>
            </a:endParaRPr>
          </a:p>
          <a:p>
            <a:pPr marL="0" lvl="0" indent="0" algn="l" rtl="0">
              <a:spcBef>
                <a:spcPts val="0"/>
              </a:spcBef>
              <a:spcAft>
                <a:spcPts val="0"/>
              </a:spcAft>
              <a:buNone/>
            </a:pPr>
            <a:r>
              <a:rPr lang="en" sz="2800">
                <a:latin typeface="Fredoka One"/>
                <a:ea typeface="Fredoka One"/>
                <a:cs typeface="Fredoka One"/>
                <a:sym typeface="Fredoka One"/>
              </a:rPr>
              <a:t>Jude</a:t>
            </a:r>
            <a:endParaRPr sz="2800">
              <a:latin typeface="Fredoka One"/>
              <a:ea typeface="Fredoka One"/>
              <a:cs typeface="Fredoka One"/>
              <a:sym typeface="Fredoka One"/>
            </a:endParaRPr>
          </a:p>
          <a:p>
            <a:pPr marL="0" lvl="0" indent="0" algn="l" rtl="0">
              <a:spcBef>
                <a:spcPts val="0"/>
              </a:spcBef>
              <a:spcAft>
                <a:spcPts val="0"/>
              </a:spcAft>
              <a:buNone/>
            </a:pPr>
            <a:r>
              <a:rPr lang="en" sz="2800">
                <a:latin typeface="Fredoka One"/>
                <a:ea typeface="Fredoka One"/>
                <a:cs typeface="Fredoka One"/>
                <a:sym typeface="Fredoka One"/>
              </a:rPr>
              <a:t>Clifford’s Human -&gt;</a:t>
            </a:r>
            <a:endParaRPr sz="2800">
              <a:latin typeface="Fredoka One"/>
              <a:ea typeface="Fredoka One"/>
              <a:cs typeface="Fredoka One"/>
              <a:sym typeface="Fredoka One"/>
            </a:endParaRPr>
          </a:p>
          <a:p>
            <a:pPr marL="0" lvl="0" indent="0" algn="l" rtl="0">
              <a:spcBef>
                <a:spcPts val="0"/>
              </a:spcBef>
              <a:spcAft>
                <a:spcPts val="0"/>
              </a:spcAft>
              <a:buNone/>
            </a:pPr>
            <a:endParaRPr/>
          </a:p>
        </p:txBody>
      </p:sp>
      <p:sp>
        <p:nvSpPr>
          <p:cNvPr id="63" name="Google Shape;63;p14"/>
          <p:cNvSpPr txBox="1"/>
          <p:nvPr/>
        </p:nvSpPr>
        <p:spPr>
          <a:xfrm>
            <a:off x="2806800" y="4617150"/>
            <a:ext cx="61698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Proxima Nova"/>
                <a:ea typeface="Proxima Nova"/>
                <a:cs typeface="Proxima Nova"/>
                <a:sym typeface="Proxima Nova"/>
              </a:rPr>
              <a:t>*This is the most annoying word ever to spell</a:t>
            </a:r>
            <a:endParaRPr sz="2400">
              <a:solidFill>
                <a:srgbClr val="FFFFFF"/>
              </a:solidFill>
              <a:latin typeface="Proxima Nova"/>
              <a:ea typeface="Proxima Nova"/>
              <a:cs typeface="Proxima Nova"/>
              <a:sym typeface="Proxima Nova"/>
            </a:endParaRPr>
          </a:p>
        </p:txBody>
      </p:sp>
      <p:pic>
        <p:nvPicPr>
          <p:cNvPr id="64" name="Google Shape;64;p14"/>
          <p:cNvPicPr preferRelativeResize="0"/>
          <p:nvPr/>
        </p:nvPicPr>
        <p:blipFill>
          <a:blip r:embed="rId3">
            <a:alphaModFix/>
          </a:blip>
          <a:stretch>
            <a:fillRect/>
          </a:stretch>
        </p:blipFill>
        <p:spPr>
          <a:xfrm rot="5400000">
            <a:off x="5893413" y="1533963"/>
            <a:ext cx="3699825" cy="2466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Fredoka One"/>
                <a:ea typeface="Fredoka One"/>
                <a:cs typeface="Fredoka One"/>
                <a:sym typeface="Fredoka One"/>
              </a:rPr>
              <a:t>Back to it</a:t>
            </a:r>
            <a:endParaRPr>
              <a:latin typeface="Fredoka One"/>
              <a:ea typeface="Fredoka One"/>
              <a:cs typeface="Fredoka One"/>
              <a:sym typeface="Fredoka One"/>
            </a:endParaRPr>
          </a:p>
        </p:txBody>
      </p:sp>
      <p:sp>
        <p:nvSpPr>
          <p:cNvPr id="70" name="Google Shape;70;p15"/>
          <p:cNvSpPr txBox="1">
            <a:spLocks noGrp="1"/>
          </p:cNvSpPr>
          <p:nvPr>
            <p:ph type="body" idx="1"/>
          </p:nvPr>
        </p:nvSpPr>
        <p:spPr>
          <a:xfrm>
            <a:off x="311700" y="1071900"/>
            <a:ext cx="5041500" cy="4071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a:t>I am a employed by the Office of Civic Engagement (OCE) in the Associated Students.</a:t>
            </a:r>
            <a:endParaRPr/>
          </a:p>
          <a:p>
            <a:pPr marL="914400" lvl="0" indent="0" algn="l" rtl="0">
              <a:spcBef>
                <a:spcPts val="1600"/>
              </a:spcBef>
              <a:spcAft>
                <a:spcPts val="0"/>
              </a:spcAft>
              <a:buNone/>
            </a:pPr>
            <a:r>
              <a:rPr lang="en"/>
              <a:t>I work with the OCE to promote student engagement and get students involved in legislative action and other forms of advocacy.</a:t>
            </a:r>
            <a:endParaRPr/>
          </a:p>
          <a:p>
            <a:pPr marL="457200" lvl="0" indent="-342900" algn="l" rtl="0">
              <a:spcBef>
                <a:spcPts val="1600"/>
              </a:spcBef>
              <a:spcAft>
                <a:spcPts val="0"/>
              </a:spcAft>
              <a:buSzPts val="1800"/>
              <a:buAutoNum type="arabicParenR"/>
            </a:pPr>
            <a:r>
              <a:rPr lang="en"/>
              <a:t>I lobby legislators on behalf of Western students. I work with other student lobbyists and the </a:t>
            </a:r>
            <a:r>
              <a:rPr lang="en" b="1"/>
              <a:t>Washington Student Association</a:t>
            </a:r>
            <a:endParaRPr b="1"/>
          </a:p>
          <a:p>
            <a:pPr marL="0" lvl="0" indent="0" algn="l" rtl="0">
              <a:spcBef>
                <a:spcPts val="1600"/>
              </a:spcBef>
              <a:spcAft>
                <a:spcPts val="0"/>
              </a:spcAft>
              <a:buNone/>
            </a:pPr>
            <a:r>
              <a:rPr lang="en"/>
              <a:t>	</a:t>
            </a:r>
            <a:endParaRPr/>
          </a:p>
          <a:p>
            <a:pPr marL="0" lvl="0" indent="0" algn="l" rtl="0">
              <a:spcBef>
                <a:spcPts val="1600"/>
              </a:spcBef>
              <a:spcAft>
                <a:spcPts val="1600"/>
              </a:spcAft>
              <a:buNone/>
            </a:pPr>
            <a:endParaRPr/>
          </a:p>
        </p:txBody>
      </p:sp>
      <p:pic>
        <p:nvPicPr>
          <p:cNvPr id="71" name="Google Shape;71;p15"/>
          <p:cNvPicPr preferRelativeResize="0"/>
          <p:nvPr/>
        </p:nvPicPr>
        <p:blipFill>
          <a:blip r:embed="rId3">
            <a:alphaModFix/>
          </a:blip>
          <a:stretch>
            <a:fillRect/>
          </a:stretch>
        </p:blipFill>
        <p:spPr>
          <a:xfrm>
            <a:off x="5022200" y="802850"/>
            <a:ext cx="3810000" cy="1438275"/>
          </a:xfrm>
          <a:prstGeom prst="rect">
            <a:avLst/>
          </a:prstGeom>
          <a:noFill/>
          <a:ln>
            <a:noFill/>
          </a:ln>
        </p:spPr>
      </p:pic>
      <p:sp>
        <p:nvSpPr>
          <p:cNvPr id="72" name="Google Shape;72;p15"/>
          <p:cNvSpPr/>
          <p:nvPr/>
        </p:nvSpPr>
        <p:spPr>
          <a:xfrm>
            <a:off x="7548750" y="4224975"/>
            <a:ext cx="1404300" cy="851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5"/>
          <p:cNvPicPr preferRelativeResize="0"/>
          <p:nvPr/>
        </p:nvPicPr>
        <p:blipFill>
          <a:blip r:embed="rId4">
            <a:alphaModFix/>
          </a:blip>
          <a:stretch>
            <a:fillRect/>
          </a:stretch>
        </p:blipFill>
        <p:spPr>
          <a:xfrm>
            <a:off x="5497788" y="2456000"/>
            <a:ext cx="2858820" cy="19058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Fredoka One"/>
                <a:ea typeface="Fredoka One"/>
                <a:cs typeface="Fredoka One"/>
                <a:sym typeface="Fredoka One"/>
              </a:rPr>
              <a:t>Washington Student Association (WSA)</a:t>
            </a:r>
            <a:endParaRPr>
              <a:latin typeface="Fredoka One"/>
              <a:ea typeface="Fredoka One"/>
              <a:cs typeface="Fredoka One"/>
              <a:sym typeface="Fredoka One"/>
            </a:endParaRPr>
          </a:p>
        </p:txBody>
      </p:sp>
      <p:pic>
        <p:nvPicPr>
          <p:cNvPr id="79" name="Google Shape;79;p16"/>
          <p:cNvPicPr preferRelativeResize="0"/>
          <p:nvPr/>
        </p:nvPicPr>
        <p:blipFill>
          <a:blip r:embed="rId3">
            <a:alphaModFix/>
          </a:blip>
          <a:stretch>
            <a:fillRect/>
          </a:stretch>
        </p:blipFill>
        <p:spPr>
          <a:xfrm>
            <a:off x="5671925" y="396000"/>
            <a:ext cx="3263626" cy="2175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134300" y="1375600"/>
            <a:ext cx="43107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900">
                <a:latin typeface="Fredoka One"/>
                <a:ea typeface="Fredoka One"/>
                <a:cs typeface="Fredoka One"/>
                <a:sym typeface="Fredoka One"/>
              </a:rPr>
              <a:t>The WSA is a non-profit *non-partisan organizing body representing all students attending Washington State's institutions of higher education to the Washington State Legislature.</a:t>
            </a:r>
            <a:endParaRPr sz="1900">
              <a:latin typeface="Fredoka One"/>
              <a:ea typeface="Fredoka One"/>
              <a:cs typeface="Fredoka One"/>
              <a:sym typeface="Fredoka One"/>
            </a:endParaRPr>
          </a:p>
        </p:txBody>
      </p:sp>
      <p:sp>
        <p:nvSpPr>
          <p:cNvPr id="85" name="Google Shape;85;p17"/>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*non-partisan - no association with a political party, however as a non-partisan organization we can identify a party that is receptive to our agenda-items.</a:t>
            </a:r>
            <a:endParaRPr/>
          </a:p>
        </p:txBody>
      </p:sp>
      <p:sp>
        <p:nvSpPr>
          <p:cNvPr id="86" name="Google Shape;86;p1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 simpler terms:</a:t>
            </a:r>
            <a:endParaRPr/>
          </a:p>
          <a:p>
            <a:pPr marL="0" lvl="0" indent="0" algn="l" rtl="0">
              <a:spcBef>
                <a:spcPts val="1600"/>
              </a:spcBef>
              <a:spcAft>
                <a:spcPts val="0"/>
              </a:spcAft>
              <a:buNone/>
            </a:pPr>
            <a:r>
              <a:rPr lang="en"/>
              <a:t>It’s a bunch of students from Washington State 4-year and 2-year colleges that work together to advocate for students in the government. We also work with student government’s on-campus to engage and empower students in advocacy. </a:t>
            </a:r>
            <a:endParaRPr/>
          </a:p>
          <a:p>
            <a:pPr marL="0" lvl="0" indent="0" algn="l" rtl="0">
              <a:spcBef>
                <a:spcPts val="1600"/>
              </a:spcBef>
              <a:spcAft>
                <a:spcPts val="1600"/>
              </a:spcAft>
              <a:buNone/>
            </a:pPr>
            <a:r>
              <a:rPr lang="en"/>
              <a:t>It’s one of the few student-run lobbying organizations in the nation!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Fredoka One"/>
                <a:ea typeface="Fredoka One"/>
                <a:cs typeface="Fredoka One"/>
                <a:sym typeface="Fredoka One"/>
              </a:rPr>
              <a:t>How is it structured?</a:t>
            </a:r>
            <a:endParaRPr>
              <a:latin typeface="Fredoka One"/>
              <a:ea typeface="Fredoka One"/>
              <a:cs typeface="Fredoka One"/>
              <a:sym typeface="Fredoka One"/>
            </a:endParaRPr>
          </a:p>
        </p:txBody>
      </p:sp>
      <p:sp>
        <p:nvSpPr>
          <p:cNvPr id="92" name="Google Shape;92;p18"/>
          <p:cNvSpPr txBox="1">
            <a:spLocks noGrp="1"/>
          </p:cNvSpPr>
          <p:nvPr>
            <p:ph type="body" idx="1"/>
          </p:nvPr>
        </p:nvSpPr>
        <p:spPr>
          <a:xfrm>
            <a:off x="4767475" y="1152475"/>
            <a:ext cx="4064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Executive Committee</a:t>
            </a:r>
            <a:r>
              <a:rPr lang="en"/>
              <a:t> - elected by the General Assembly to oversee WSA operations.</a:t>
            </a:r>
            <a:endParaRPr/>
          </a:p>
          <a:p>
            <a:pPr marL="0" lvl="0" indent="0" algn="l" rtl="0">
              <a:spcBef>
                <a:spcPts val="1600"/>
              </a:spcBef>
              <a:spcAft>
                <a:spcPts val="0"/>
              </a:spcAft>
              <a:buNone/>
            </a:pPr>
            <a:r>
              <a:rPr lang="en" b="1"/>
              <a:t>Board of Directors</a:t>
            </a:r>
            <a:r>
              <a:rPr lang="en"/>
              <a:t> - One leg. liaison from each campus and the student government head (or representative).</a:t>
            </a:r>
            <a:endParaRPr/>
          </a:p>
          <a:p>
            <a:pPr marL="0" lvl="0" indent="0" algn="l" rtl="0">
              <a:spcBef>
                <a:spcPts val="1600"/>
              </a:spcBef>
              <a:spcAft>
                <a:spcPts val="1600"/>
              </a:spcAft>
              <a:buNone/>
            </a:pPr>
            <a:r>
              <a:rPr lang="en" b="1"/>
              <a:t>General Assembly</a:t>
            </a:r>
            <a:r>
              <a:rPr lang="en"/>
              <a:t> - body open to all students. This votes on what issues will be on the </a:t>
            </a:r>
            <a:r>
              <a:rPr lang="en" b="1"/>
              <a:t>legislative agenda </a:t>
            </a:r>
            <a:endParaRPr b="1"/>
          </a:p>
        </p:txBody>
      </p:sp>
      <p:sp>
        <p:nvSpPr>
          <p:cNvPr id="93" name="Google Shape;93;p18"/>
          <p:cNvSpPr/>
          <p:nvPr/>
        </p:nvSpPr>
        <p:spPr>
          <a:xfrm>
            <a:off x="188025" y="1222075"/>
            <a:ext cx="4230275" cy="3545400"/>
          </a:xfrm>
          <a:prstGeom prst="flowChartExtract">
            <a:avLst/>
          </a:prstGeom>
          <a:solidFill>
            <a:schemeClr val="l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 name="Google Shape;94;p18"/>
          <p:cNvCxnSpPr/>
          <p:nvPr/>
        </p:nvCxnSpPr>
        <p:spPr>
          <a:xfrm>
            <a:off x="1500813" y="2565000"/>
            <a:ext cx="1604700" cy="13500"/>
          </a:xfrm>
          <a:prstGeom prst="straightConnector1">
            <a:avLst/>
          </a:prstGeom>
          <a:noFill/>
          <a:ln w="19050" cap="flat" cmpd="sng">
            <a:solidFill>
              <a:srgbClr val="000000"/>
            </a:solidFill>
            <a:prstDash val="solid"/>
            <a:round/>
            <a:headEnd type="none" w="med" len="med"/>
            <a:tailEnd type="none" w="med" len="med"/>
          </a:ln>
        </p:spPr>
      </p:cxnSp>
      <p:cxnSp>
        <p:nvCxnSpPr>
          <p:cNvPr id="95" name="Google Shape;95;p18"/>
          <p:cNvCxnSpPr/>
          <p:nvPr/>
        </p:nvCxnSpPr>
        <p:spPr>
          <a:xfrm>
            <a:off x="738625" y="3773675"/>
            <a:ext cx="3088800" cy="0"/>
          </a:xfrm>
          <a:prstGeom prst="straightConnector1">
            <a:avLst/>
          </a:prstGeom>
          <a:noFill/>
          <a:ln w="19050" cap="flat" cmpd="sng">
            <a:solidFill>
              <a:srgbClr val="000000"/>
            </a:solidFill>
            <a:prstDash val="solid"/>
            <a:round/>
            <a:headEnd type="none" w="med" len="med"/>
            <a:tailEnd type="none" w="med" len="med"/>
          </a:ln>
        </p:spPr>
      </p:cxnSp>
      <p:sp>
        <p:nvSpPr>
          <p:cNvPr id="96" name="Google Shape;96;p18"/>
          <p:cNvSpPr txBox="1"/>
          <p:nvPr/>
        </p:nvSpPr>
        <p:spPr>
          <a:xfrm>
            <a:off x="311700" y="4125775"/>
            <a:ext cx="4064700" cy="346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Proxima Nova"/>
                <a:ea typeface="Proxima Nova"/>
                <a:cs typeface="Proxima Nova"/>
                <a:sym typeface="Proxima Nova"/>
              </a:rPr>
              <a:t>General Assembly</a:t>
            </a:r>
            <a:endParaRPr sz="1800" b="1">
              <a:latin typeface="Proxima Nova"/>
              <a:ea typeface="Proxima Nova"/>
              <a:cs typeface="Proxima Nova"/>
              <a:sym typeface="Proxima Nova"/>
            </a:endParaRPr>
          </a:p>
        </p:txBody>
      </p:sp>
      <p:sp>
        <p:nvSpPr>
          <p:cNvPr id="97" name="Google Shape;97;p18"/>
          <p:cNvSpPr txBox="1"/>
          <p:nvPr/>
        </p:nvSpPr>
        <p:spPr>
          <a:xfrm>
            <a:off x="738475" y="3101650"/>
            <a:ext cx="3088800" cy="4521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Proxima Nova"/>
                <a:ea typeface="Proxima Nova"/>
                <a:cs typeface="Proxima Nova"/>
                <a:sym typeface="Proxima Nova"/>
              </a:rPr>
              <a:t>Board of Directors</a:t>
            </a:r>
            <a:endParaRPr sz="1800" b="1">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p:txBody>
      </p:sp>
      <p:sp>
        <p:nvSpPr>
          <p:cNvPr id="98" name="Google Shape;98;p18"/>
          <p:cNvSpPr txBox="1"/>
          <p:nvPr/>
        </p:nvSpPr>
        <p:spPr>
          <a:xfrm>
            <a:off x="1054263" y="2001025"/>
            <a:ext cx="2497800" cy="346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Proxima Nova"/>
                <a:ea typeface="Proxima Nova"/>
                <a:cs typeface="Proxima Nova"/>
                <a:sym typeface="Proxima Nova"/>
              </a:rPr>
              <a:t>Executive Committee</a:t>
            </a:r>
            <a:endParaRPr sz="1800" b="1">
              <a:latin typeface="Proxima Nova"/>
              <a:ea typeface="Proxima Nova"/>
              <a:cs typeface="Proxima Nova"/>
              <a:sym typeface="Proxima Nova"/>
            </a:endParaRPr>
          </a:p>
        </p:txBody>
      </p:sp>
      <p:sp>
        <p:nvSpPr>
          <p:cNvPr id="99" name="Google Shape;99;p18"/>
          <p:cNvSpPr/>
          <p:nvPr/>
        </p:nvSpPr>
        <p:spPr>
          <a:xfrm>
            <a:off x="8133900" y="4471975"/>
            <a:ext cx="698400" cy="452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Fredoka One"/>
                <a:ea typeface="Fredoka One"/>
                <a:cs typeface="Fredoka One"/>
                <a:sym typeface="Fredoka One"/>
              </a:rPr>
              <a:t>The WSA Legislative Agenda </a:t>
            </a:r>
            <a:r>
              <a:rPr lang="en" u="sng">
                <a:solidFill>
                  <a:schemeClr val="hlink"/>
                </a:solidFill>
                <a:latin typeface="Fredoka One"/>
                <a:ea typeface="Fredoka One"/>
                <a:cs typeface="Fredoka One"/>
                <a:sym typeface="Fredoka One"/>
                <a:hlinkClick r:id="rId3"/>
              </a:rPr>
              <a:t>(Here)</a:t>
            </a:r>
            <a:endParaRPr>
              <a:latin typeface="Fredoka One"/>
              <a:ea typeface="Fredoka One"/>
              <a:cs typeface="Fredoka One"/>
              <a:sym typeface="Fredoka One"/>
            </a:endParaRPr>
          </a:p>
        </p:txBody>
      </p:sp>
      <p:sp>
        <p:nvSpPr>
          <p:cNvPr id="105" name="Google Shape;105;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WSA legislative agenda is a list of issues that all student liaisons work together on to get passed in the legislature. </a:t>
            </a:r>
            <a:endParaRPr/>
          </a:p>
          <a:p>
            <a:pPr marL="0" lvl="0" indent="0" algn="l" rtl="0">
              <a:spcBef>
                <a:spcPts val="0"/>
              </a:spcBef>
              <a:spcAft>
                <a:spcPts val="0"/>
              </a:spcAft>
              <a:buNone/>
            </a:pPr>
            <a:endParaRPr/>
          </a:p>
          <a:p>
            <a:pPr marL="914400" lvl="0" indent="0" algn="l" rtl="0">
              <a:spcBef>
                <a:spcPts val="0"/>
              </a:spcBef>
              <a:spcAft>
                <a:spcPts val="0"/>
              </a:spcAft>
              <a:buNone/>
            </a:pPr>
            <a:r>
              <a:rPr lang="en"/>
              <a:t>One way to get momentum on a piece of legislation that benefits students is to work with other campuses in Washington to push for the same issues. It gets more legislators interested in our bills if they believe it’s what their voters want.</a:t>
            </a:r>
            <a:endParaRPr/>
          </a:p>
          <a:p>
            <a:pPr marL="914400" lvl="0" indent="0" algn="l" rtl="0">
              <a:spcBef>
                <a:spcPts val="0"/>
              </a:spcBef>
              <a:spcAft>
                <a:spcPts val="0"/>
              </a:spcAft>
              <a:buNone/>
            </a:pPr>
            <a:endParaRPr/>
          </a:p>
          <a:p>
            <a:pPr marL="0" lvl="0" indent="0" algn="l" rtl="0">
              <a:spcBef>
                <a:spcPts val="0"/>
              </a:spcBef>
              <a:spcAft>
                <a:spcPts val="1600"/>
              </a:spcAft>
              <a:buNone/>
            </a:pPr>
            <a:r>
              <a:rPr lang="en"/>
              <a:t>This doesn’t mean that Western can’t lobby on its own issues! In fact, we have “Lobby Days” where, in the past, we brought students free-of-charge to Olympia to meet with legislators and advocate on the WWU Legislative Agenda.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Fredoka One"/>
                <a:ea typeface="Fredoka One"/>
                <a:cs typeface="Fredoka One"/>
                <a:sym typeface="Fredoka One"/>
              </a:rPr>
              <a:t>What is the role of the DOLA in the WSA?</a:t>
            </a:r>
            <a:endParaRPr>
              <a:latin typeface="Fredoka One"/>
              <a:ea typeface="Fredoka One"/>
              <a:cs typeface="Fredoka One"/>
              <a:sym typeface="Fredoka One"/>
            </a:endParaRPr>
          </a:p>
          <a:p>
            <a:pPr marL="0" lvl="0" indent="0" algn="l" rtl="0">
              <a:spcBef>
                <a:spcPts val="0"/>
              </a:spcBef>
              <a:spcAft>
                <a:spcPts val="0"/>
              </a:spcAft>
              <a:buNone/>
            </a:pPr>
            <a:endParaRPr>
              <a:latin typeface="Fredoka One"/>
              <a:ea typeface="Fredoka One"/>
              <a:cs typeface="Fredoka One"/>
              <a:sym typeface="Fredoka One"/>
            </a:endParaRPr>
          </a:p>
        </p:txBody>
      </p:sp>
      <p:sp>
        <p:nvSpPr>
          <p:cNvPr id="111" name="Google Shape;11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WSA is the only U.S. student-run lobbying organization with a legislative liaison program -it organizes the liaisons from each campus to work directly with legislators.</a:t>
            </a:r>
            <a:endParaRPr/>
          </a:p>
          <a:p>
            <a:pPr marL="914400" lvl="0" indent="0" algn="l" rtl="0">
              <a:spcBef>
                <a:spcPts val="0"/>
              </a:spcBef>
              <a:spcAft>
                <a:spcPts val="0"/>
              </a:spcAft>
              <a:buNone/>
            </a:pPr>
            <a:r>
              <a:rPr lang="en"/>
              <a:t>This includes providing support in issue research and legislative bill tracking, which is a big help to me.</a:t>
            </a:r>
            <a:endParaRPr/>
          </a:p>
          <a:p>
            <a:pPr marL="0" lvl="0" indent="0" algn="l" rtl="0">
              <a:spcBef>
                <a:spcPts val="0"/>
              </a:spcBef>
              <a:spcAft>
                <a:spcPts val="0"/>
              </a:spcAft>
              <a:buNone/>
            </a:pPr>
            <a:endParaRPr/>
          </a:p>
          <a:p>
            <a:pPr marL="0" lvl="0" indent="0" algn="l" rtl="0">
              <a:spcBef>
                <a:spcPts val="0"/>
              </a:spcBef>
              <a:spcAft>
                <a:spcPts val="0"/>
              </a:spcAft>
              <a:buNone/>
            </a:pPr>
            <a:r>
              <a:rPr lang="en"/>
              <a:t>Student liaisons are the most effective way to influence legislators.Lobbying as the WSA gives students a crazy amount of political influence.</a:t>
            </a:r>
            <a:endParaRPr/>
          </a:p>
          <a:p>
            <a:pPr marL="0" lvl="0" indent="0" algn="l" rtl="0">
              <a:spcBef>
                <a:spcPts val="0"/>
              </a:spcBef>
              <a:spcAft>
                <a:spcPts val="0"/>
              </a:spcAft>
              <a:buNone/>
            </a:pPr>
            <a:endParaRPr/>
          </a:p>
          <a:p>
            <a:pPr marL="0" lvl="0" indent="0" algn="l" rtl="0">
              <a:spcBef>
                <a:spcPts val="0"/>
              </a:spcBef>
              <a:spcAft>
                <a:spcPts val="0"/>
              </a:spcAft>
              <a:buNone/>
            </a:pPr>
            <a:r>
              <a:rPr lang="en"/>
              <a:t>The WWU AS Board of Directors must vote to approve the WSA agenda before I officially lobby for it.</a:t>
            </a:r>
            <a:endParaRPr/>
          </a:p>
          <a:p>
            <a:pPr marL="0" lvl="0" indent="0" algn="l" rtl="0">
              <a:spcBef>
                <a:spcPts val="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Fredoka One"/>
                <a:ea typeface="Fredoka One"/>
                <a:cs typeface="Fredoka One"/>
                <a:sym typeface="Fredoka One"/>
              </a:rPr>
              <a:t>How will the WSA help get Western student’s represented in the legislature?</a:t>
            </a:r>
            <a:endParaRPr>
              <a:latin typeface="Fredoka One"/>
              <a:ea typeface="Fredoka One"/>
              <a:cs typeface="Fredoka One"/>
              <a:sym typeface="Fredoka One"/>
            </a:endParaRPr>
          </a:p>
        </p:txBody>
      </p:sp>
      <p:sp>
        <p:nvSpPr>
          <p:cNvPr id="117" name="Google Shape;117;p21"/>
          <p:cNvSpPr txBox="1">
            <a:spLocks noGrp="1"/>
          </p:cNvSpPr>
          <p:nvPr>
            <p:ph type="body" idx="1"/>
          </p:nvPr>
        </p:nvSpPr>
        <p:spPr>
          <a:xfrm>
            <a:off x="311700" y="1515050"/>
            <a:ext cx="8520600" cy="3416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a:t>The WSA is a resource for me to connect with legislators by maintaining the relationship between each new liaison and legislators they worked with in the past.</a:t>
            </a:r>
            <a:endParaRPr/>
          </a:p>
          <a:p>
            <a:pPr marL="0" lvl="0" indent="0" algn="l" rtl="0">
              <a:spcBef>
                <a:spcPts val="1000"/>
              </a:spcBef>
              <a:spcAft>
                <a:spcPts val="0"/>
              </a:spcAft>
              <a:buNone/>
            </a:pPr>
            <a:r>
              <a:rPr lang="en"/>
              <a:t>As a result, I can quickly build the relationships and institutional knowledge I need to get you connected to legislators.</a:t>
            </a:r>
            <a:endParaRPr/>
          </a:p>
          <a:p>
            <a:pPr marL="0" lvl="0" indent="0" algn="l" rtl="0">
              <a:spcBef>
                <a:spcPts val="1000"/>
              </a:spcBef>
              <a:spcAft>
                <a:spcPts val="0"/>
              </a:spcAft>
              <a:buNone/>
            </a:pPr>
            <a:r>
              <a:rPr lang="en"/>
              <a:t>While I meet with legislators to lobby on the WSA agenda, I also work on the Western-specific Associated Students legislative agenda, </a:t>
            </a:r>
            <a:r>
              <a:rPr lang="en" b="1"/>
              <a:t>which you can get involved in creating*!</a:t>
            </a:r>
            <a:endParaRPr/>
          </a:p>
        </p:txBody>
      </p:sp>
      <p:sp>
        <p:nvSpPr>
          <p:cNvPr id="118" name="Google Shape;118;p21"/>
          <p:cNvSpPr txBox="1"/>
          <p:nvPr/>
        </p:nvSpPr>
        <p:spPr>
          <a:xfrm>
            <a:off x="4230300" y="3907975"/>
            <a:ext cx="4602000" cy="11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accent1"/>
                </a:solidFill>
                <a:latin typeface="Proxima Nova"/>
                <a:ea typeface="Proxima Nova"/>
                <a:cs typeface="Proxima Nova"/>
                <a:sym typeface="Proxima Nova"/>
              </a:rPr>
              <a:t>*Apply for the Legislative Action Committee (LAC) or follow @wwuas_oce on instagram and @aswwulobbyist for opportunities to submit agenda items and give feedback on agenda drafts!</a:t>
            </a:r>
            <a:endParaRPr sz="1500" b="1">
              <a:solidFill>
                <a:schemeClr val="accent1"/>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2D7D48D5D8354BA790FB7EE1061108" ma:contentTypeVersion="4" ma:contentTypeDescription="Create a new document." ma:contentTypeScope="" ma:versionID="a00a78eb944d71d9e12b22869a59c563">
  <xsd:schema xmlns:xsd="http://www.w3.org/2001/XMLSchema" xmlns:xs="http://www.w3.org/2001/XMLSchema" xmlns:p="http://schemas.microsoft.com/office/2006/metadata/properties" xmlns:ns2="b7cac0ed-d6b8-4739-b7b0-f89842883399" targetNamespace="http://schemas.microsoft.com/office/2006/metadata/properties" ma:root="true" ma:fieldsID="f3ad1ef856657973b154734904da1b88" ns2:_="">
    <xsd:import namespace="b7cac0ed-d6b8-4739-b7b0-f898428833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ac0ed-d6b8-4739-b7b0-f898428833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1FFF6E-A919-4E67-B931-C282A710176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41958CD-FC10-47B3-A3FC-2A21EB6C7AC1}">
  <ds:schemaRefs>
    <ds:schemaRef ds:uri="http://schemas.microsoft.com/sharepoint/v3/contenttype/forms"/>
  </ds:schemaRefs>
</ds:datastoreItem>
</file>

<file path=customXml/itemProps3.xml><?xml version="1.0" encoding="utf-8"?>
<ds:datastoreItem xmlns:ds="http://schemas.openxmlformats.org/officeDocument/2006/customXml" ds:itemID="{D4087039-B74C-4335-B722-8AED39CD53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cac0ed-d6b8-4739-b7b0-f898428833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17</Slides>
  <Notes>15</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Gameday</vt:lpstr>
      <vt:lpstr>What is the AS Legislative Liaison?</vt:lpstr>
      <vt:lpstr>BTW I have a lot of names:  AS Legislative Liaison* AS Director of Legislative Affairs DOLA (i’ll use this a lot) Student Lobbyist Jude Clifford’s Human -&gt; </vt:lpstr>
      <vt:lpstr>Back to it</vt:lpstr>
      <vt:lpstr>Washington Student Association (WSA)</vt:lpstr>
      <vt:lpstr>The WSA is a non-profit *non-partisan organizing body representing all students attending Washington State's institutions of higher education to the Washington State Legislature.</vt:lpstr>
      <vt:lpstr>How is it structured?</vt:lpstr>
      <vt:lpstr>The WSA Legislative Agenda (Here)</vt:lpstr>
      <vt:lpstr>What is the role of the DOLA in the WSA? </vt:lpstr>
      <vt:lpstr>How will the WSA help get Western student’s represented in the legislature?</vt:lpstr>
      <vt:lpstr>There’s a second part to the WSA Mission!</vt:lpstr>
      <vt:lpstr>2010 SB 6409 – Redirecting state lottery revenues to financial aid SB 6444 – Retained funding for Work Study, State Need Grant, WAVE, WA Scholars, GEAR UP, &amp; Passport to College. SB 6562 – Defeated effort to allow institutions to set tuition locally. 2011 funding for the state match funding for on campus child care facilities was restored. 2012 zero-cuts budget to Higher Ed, the first no-cuts budget in almost a decade. WSA ensured early class registration for all Student Veterans, as well as in-state tuition for active military moved into Washington.  2013 Tuition freeze for the 2013-14 academic year.    Recent WSA Victories</vt:lpstr>
      <vt:lpstr>2014 DREAM Act (HB 1817) One year waiting period for veterans reduced (SB 5179) HB 1043: Limiting differential tuition 2015 Tuition Reduction (5%→15%) First time in over 30 years! 2016 Full “backfill” for universities Prevented 2,000 students from being cut from SNG Created statewide Disability Student Transfer Task Force 2017 SB 5022:Increased transparency and consumer protections for student loan borrowers HB 2037: (Frame) Reauthorization of Disability Taskforce SB 5764: (Wellman) Protections for Campus-Based Victim Sexual Assault Advocates  SB 5472: (Pearson) Expand Number of Ballot Drop Boxes in the State of Washington More Recent W’s</vt:lpstr>
      <vt:lpstr>2018  Student Loan Bill of Rights Service and Activity Fees Decoupling  Increased State Need Grant Funding  Dream Act 2.0 - Secured State Financial Aid for Undocumented Students  Voter Registration Package (same-day, Automatic VR, Pre-reg for 16/17) Open Educational Resources  2019  Washington College Grant Interprofessional Education  Religious Accommodations Refinanced Student Loans  Homeless Student Support and Study Anotha One</vt:lpstr>
      <vt:lpstr>2020  Secured more $ for the WCG  SB 6313: Creates Student Engagement Centers HB 2513: Prohibits transcript withholding practices  SB 6561: Establishes the Undocumented Student Loan Program  SB 5395: Comprehensive Sex 7 Consent Education  HB 2327: Review faculty in the hiring process for sexual assault allegations/misconduct  SB 6142: Creates the Washington Common Application  SB 6141: FAFSA Day  HB 2266: No discrimination against breastfeeding SB 5197: National Guard scholarships    WOOT</vt:lpstr>
      <vt:lpstr>What's on the WSA Agenda this year?</vt:lpstr>
      <vt:lpstr>WWU Brought 5 of the proposals!*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AS Legislative Liaison?</dc:title>
  <cp:revision>60</cp:revision>
  <dcterms:modified xsi:type="dcterms:W3CDTF">2020-10-28T02:10:17Z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0x010100572D7D48D5D8354BA790FB7EE1061108</vt:lpwstr>
  </property>
</Properties>
</file>