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7"/>
  </p:notesMasterIdLst>
  <p:sldIdLst>
    <p:sldId id="256" r:id="rId5"/>
    <p:sldId id="257" r:id="rId6"/>
    <p:sldId id="265" r:id="rId7"/>
    <p:sldId id="266" r:id="rId8"/>
    <p:sldId id="267" r:id="rId9"/>
    <p:sldId id="259" r:id="rId10"/>
    <p:sldId id="268" r:id="rId11"/>
    <p:sldId id="261" r:id="rId12"/>
    <p:sldId id="271" r:id="rId13"/>
    <p:sldId id="270" r:id="rId14"/>
    <p:sldId id="264"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F87"/>
    <a:srgbClr val="007AC8"/>
    <a:srgbClr val="BAD80A"/>
    <a:srgbClr val="4A82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91CA06-97D0-4DE7-BC8A-50B49427789D}" v="171" dt="2023-05-30T22:12:34.601"/>
    <p1510:client id="{589647EA-7CA5-4AED-98ED-E280E9A1E4C4}" v="6" dt="2023-05-31T19:46:09.865"/>
    <p1510:client id="{807D9FD2-4D0B-4186-99C8-12A397438558}" v="110" dt="2023-05-31T19:34:44.250"/>
    <p1510:client id="{94CC7309-3EEB-4F17-8665-2784519EF973}" v="4" dt="2023-05-31T20:00:11.332"/>
    <p1510:client id="{9C3B492C-D98B-4FCD-982B-ABD5AFB8BEC2}" v="48" dt="2023-05-31T18:57:54.446"/>
    <p1510:client id="{A7C4A3BE-21E6-4234-AF2D-597B65D81E49}" v="20" dt="2023-05-31T19:42:03.249"/>
    <p1510:client id="{BA690D2E-9DDC-4712-851B-B87849E240E8}" v="71" dt="2023-05-31T19:49:15.070"/>
    <p1510:client id="{C67E38DF-6F40-B03B-57FA-FBF684552186}" v="11" dt="2023-05-30T21:05:57.909"/>
    <p1510:client id="{CC6D1168-C262-486C-8FA5-E735CE057610}" v="956" vWet="958" dt="2023-05-31T19:46:00.746"/>
    <p1510:client id="{D6271FE7-6C93-4AD2-9655-B630B55DFA78}" v="3" dt="2023-05-31T19:05:33.796"/>
    <p1510:client id="{D6CFAE1C-05CF-4E1B-B7BE-DCCEC6F3FC4F}" v="4" dt="2023-05-31T18:50:11.069"/>
    <p1510:client id="{E615682C-5325-F948-9BCD-529398A3888B}" v="713" dt="2023-05-31T19:36:54.9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BEE101-715C-4115-B660-B72868C41ABE}" type="datetimeFigureOut">
              <a:rPr lang="en-US" smtClean="0"/>
              <a:t>5/31/2023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1D25B-78F0-48A9-94C0-EC51A8E1E0F5}" type="slidenum">
              <a:rPr lang="en-US" smtClean="0"/>
              <a:t>‹#›</a:t>
            </a:fld>
            <a:endParaRPr lang="en-US"/>
          </a:p>
        </p:txBody>
      </p:sp>
    </p:spTree>
    <p:extLst>
      <p:ext uri="{BB962C8B-B14F-4D97-AF65-F5344CB8AC3E}">
        <p14:creationId xmlns:p14="http://schemas.microsoft.com/office/powerpoint/2010/main" val="647872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James</a:t>
            </a:r>
          </a:p>
        </p:txBody>
      </p:sp>
      <p:sp>
        <p:nvSpPr>
          <p:cNvPr id="4" name="Slide Number Placeholder 3"/>
          <p:cNvSpPr>
            <a:spLocks noGrp="1"/>
          </p:cNvSpPr>
          <p:nvPr>
            <p:ph type="sldNum" sz="quarter" idx="5"/>
          </p:nvPr>
        </p:nvSpPr>
        <p:spPr/>
        <p:txBody>
          <a:bodyPr/>
          <a:lstStyle/>
          <a:p>
            <a:fld id="{4B21D25B-78F0-48A9-94C0-EC51A8E1E0F5}" type="slidenum">
              <a:rPr lang="en-US" smtClean="0"/>
              <a:t>1</a:t>
            </a:fld>
            <a:endParaRPr lang="en-US"/>
          </a:p>
        </p:txBody>
      </p:sp>
    </p:spTree>
    <p:extLst>
      <p:ext uri="{BB962C8B-B14F-4D97-AF65-F5344CB8AC3E}">
        <p14:creationId xmlns:p14="http://schemas.microsoft.com/office/powerpoint/2010/main" val="117788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Seb</a:t>
            </a:r>
            <a:endParaRPr lang="en-US"/>
          </a:p>
          <a:p>
            <a:r>
              <a:rPr lang="en-US"/>
              <a:t>Eco-Counter requires one of their employees to be onsite during installation. They will be available to guide the facilities team to ensure the counters are installed to the specific requirements of Eco-Counter. </a:t>
            </a:r>
          </a:p>
          <a:p>
            <a:r>
              <a:rPr lang="en-US"/>
              <a:t>Fairly simple installation process. Eco-Counter provides clear protocol on installation details. </a:t>
            </a:r>
          </a:p>
        </p:txBody>
      </p:sp>
      <p:sp>
        <p:nvSpPr>
          <p:cNvPr id="4" name="Slide Number Placeholder 3"/>
          <p:cNvSpPr>
            <a:spLocks noGrp="1"/>
          </p:cNvSpPr>
          <p:nvPr>
            <p:ph type="sldNum" sz="quarter" idx="5"/>
          </p:nvPr>
        </p:nvSpPr>
        <p:spPr/>
        <p:txBody>
          <a:bodyPr/>
          <a:lstStyle/>
          <a:p>
            <a:fld id="{4B21D25B-78F0-48A9-94C0-EC51A8E1E0F5}" type="slidenum">
              <a:rPr lang="en-US" smtClean="0"/>
              <a:t>10</a:t>
            </a:fld>
            <a:endParaRPr lang="en-US"/>
          </a:p>
        </p:txBody>
      </p:sp>
    </p:spTree>
    <p:extLst>
      <p:ext uri="{BB962C8B-B14F-4D97-AF65-F5344CB8AC3E}">
        <p14:creationId xmlns:p14="http://schemas.microsoft.com/office/powerpoint/2010/main" val="844597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Malcolm</a:t>
            </a:r>
          </a:p>
        </p:txBody>
      </p:sp>
      <p:sp>
        <p:nvSpPr>
          <p:cNvPr id="4" name="Slide Number Placeholder 3"/>
          <p:cNvSpPr>
            <a:spLocks noGrp="1"/>
          </p:cNvSpPr>
          <p:nvPr>
            <p:ph type="sldNum" sz="quarter" idx="5"/>
          </p:nvPr>
        </p:nvSpPr>
        <p:spPr/>
        <p:txBody>
          <a:bodyPr/>
          <a:lstStyle/>
          <a:p>
            <a:fld id="{4B21D25B-78F0-48A9-94C0-EC51A8E1E0F5}" type="slidenum">
              <a:rPr lang="en-US" smtClean="0"/>
              <a:t>11</a:t>
            </a:fld>
            <a:endParaRPr lang="en-US"/>
          </a:p>
        </p:txBody>
      </p:sp>
    </p:spTree>
    <p:extLst>
      <p:ext uri="{BB962C8B-B14F-4D97-AF65-F5344CB8AC3E}">
        <p14:creationId xmlns:p14="http://schemas.microsoft.com/office/powerpoint/2010/main" val="575559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James</a:t>
            </a:r>
          </a:p>
        </p:txBody>
      </p:sp>
      <p:sp>
        <p:nvSpPr>
          <p:cNvPr id="4" name="Slide Number Placeholder 3"/>
          <p:cNvSpPr>
            <a:spLocks noGrp="1"/>
          </p:cNvSpPr>
          <p:nvPr>
            <p:ph type="sldNum" sz="quarter" idx="5"/>
          </p:nvPr>
        </p:nvSpPr>
        <p:spPr/>
        <p:txBody>
          <a:bodyPr/>
          <a:lstStyle/>
          <a:p>
            <a:fld id="{4B21D25B-78F0-48A9-94C0-EC51A8E1E0F5}" type="slidenum">
              <a:rPr lang="en-US" smtClean="0"/>
              <a:t>12</a:t>
            </a:fld>
            <a:endParaRPr lang="en-US"/>
          </a:p>
        </p:txBody>
      </p:sp>
    </p:spTree>
    <p:extLst>
      <p:ext uri="{BB962C8B-B14F-4D97-AF65-F5344CB8AC3E}">
        <p14:creationId xmlns:p14="http://schemas.microsoft.com/office/powerpoint/2010/main" val="3721736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Jame</a:t>
            </a:r>
            <a:endParaRPr lang="en-US"/>
          </a:p>
        </p:txBody>
      </p:sp>
      <p:sp>
        <p:nvSpPr>
          <p:cNvPr id="4" name="Slide Number Placeholder 3"/>
          <p:cNvSpPr>
            <a:spLocks noGrp="1"/>
          </p:cNvSpPr>
          <p:nvPr>
            <p:ph type="sldNum" sz="quarter" idx="5"/>
          </p:nvPr>
        </p:nvSpPr>
        <p:spPr/>
        <p:txBody>
          <a:bodyPr/>
          <a:lstStyle/>
          <a:p>
            <a:fld id="{4B21D25B-78F0-48A9-94C0-EC51A8E1E0F5}" type="slidenum">
              <a:rPr lang="en-US" smtClean="0"/>
              <a:t>2</a:t>
            </a:fld>
            <a:endParaRPr lang="en-US"/>
          </a:p>
        </p:txBody>
      </p:sp>
    </p:spTree>
    <p:extLst>
      <p:ext uri="{BB962C8B-B14F-4D97-AF65-F5344CB8AC3E}">
        <p14:creationId xmlns:p14="http://schemas.microsoft.com/office/powerpoint/2010/main" val="2461856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Malcolm</a:t>
            </a:r>
          </a:p>
        </p:txBody>
      </p:sp>
      <p:sp>
        <p:nvSpPr>
          <p:cNvPr id="4" name="Slide Number Placeholder 3"/>
          <p:cNvSpPr>
            <a:spLocks noGrp="1"/>
          </p:cNvSpPr>
          <p:nvPr>
            <p:ph type="sldNum" sz="quarter" idx="5"/>
          </p:nvPr>
        </p:nvSpPr>
        <p:spPr/>
        <p:txBody>
          <a:bodyPr/>
          <a:lstStyle/>
          <a:p>
            <a:fld id="{4B21D25B-78F0-48A9-94C0-EC51A8E1E0F5}" type="slidenum">
              <a:rPr lang="en-US" smtClean="0"/>
              <a:t>3</a:t>
            </a:fld>
            <a:endParaRPr lang="en-US"/>
          </a:p>
        </p:txBody>
      </p:sp>
    </p:spTree>
    <p:extLst>
      <p:ext uri="{BB962C8B-B14F-4D97-AF65-F5344CB8AC3E}">
        <p14:creationId xmlns:p14="http://schemas.microsoft.com/office/powerpoint/2010/main" val="3681570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Malcolm</a:t>
            </a:r>
          </a:p>
        </p:txBody>
      </p:sp>
      <p:sp>
        <p:nvSpPr>
          <p:cNvPr id="4" name="Slide Number Placeholder 3"/>
          <p:cNvSpPr>
            <a:spLocks noGrp="1"/>
          </p:cNvSpPr>
          <p:nvPr>
            <p:ph type="sldNum" sz="quarter" idx="5"/>
          </p:nvPr>
        </p:nvSpPr>
        <p:spPr/>
        <p:txBody>
          <a:bodyPr/>
          <a:lstStyle/>
          <a:p>
            <a:fld id="{4B21D25B-78F0-48A9-94C0-EC51A8E1E0F5}" type="slidenum">
              <a:rPr lang="en-US" smtClean="0"/>
              <a:t>4</a:t>
            </a:fld>
            <a:endParaRPr lang="en-US"/>
          </a:p>
        </p:txBody>
      </p:sp>
    </p:spTree>
    <p:extLst>
      <p:ext uri="{BB962C8B-B14F-4D97-AF65-F5344CB8AC3E}">
        <p14:creationId xmlns:p14="http://schemas.microsoft.com/office/powerpoint/2010/main" val="3046890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Seb</a:t>
            </a:r>
            <a:endParaRPr lang="en-US"/>
          </a:p>
        </p:txBody>
      </p:sp>
      <p:sp>
        <p:nvSpPr>
          <p:cNvPr id="4" name="Slide Number Placeholder 3"/>
          <p:cNvSpPr>
            <a:spLocks noGrp="1"/>
          </p:cNvSpPr>
          <p:nvPr>
            <p:ph type="sldNum" sz="quarter" idx="5"/>
          </p:nvPr>
        </p:nvSpPr>
        <p:spPr/>
        <p:txBody>
          <a:bodyPr/>
          <a:lstStyle/>
          <a:p>
            <a:fld id="{4B21D25B-78F0-48A9-94C0-EC51A8E1E0F5}" type="slidenum">
              <a:rPr lang="en-US" smtClean="0"/>
              <a:t>5</a:t>
            </a:fld>
            <a:endParaRPr lang="en-US"/>
          </a:p>
        </p:txBody>
      </p:sp>
    </p:spTree>
    <p:extLst>
      <p:ext uri="{BB962C8B-B14F-4D97-AF65-F5344CB8AC3E}">
        <p14:creationId xmlns:p14="http://schemas.microsoft.com/office/powerpoint/2010/main" val="1570906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Seb</a:t>
            </a:r>
            <a:endParaRPr lang="en-US"/>
          </a:p>
        </p:txBody>
      </p:sp>
      <p:sp>
        <p:nvSpPr>
          <p:cNvPr id="4" name="Slide Number Placeholder 3"/>
          <p:cNvSpPr>
            <a:spLocks noGrp="1"/>
          </p:cNvSpPr>
          <p:nvPr>
            <p:ph type="sldNum" sz="quarter" idx="5"/>
          </p:nvPr>
        </p:nvSpPr>
        <p:spPr/>
        <p:txBody>
          <a:bodyPr/>
          <a:lstStyle/>
          <a:p>
            <a:fld id="{4B21D25B-78F0-48A9-94C0-EC51A8E1E0F5}" type="slidenum">
              <a:rPr lang="en-US" smtClean="0"/>
              <a:t>6</a:t>
            </a:fld>
            <a:endParaRPr lang="en-US"/>
          </a:p>
        </p:txBody>
      </p:sp>
    </p:spTree>
    <p:extLst>
      <p:ext uri="{BB962C8B-B14F-4D97-AF65-F5344CB8AC3E}">
        <p14:creationId xmlns:p14="http://schemas.microsoft.com/office/powerpoint/2010/main" val="4118950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Seb</a:t>
            </a:r>
            <a:endParaRPr lang="en-US"/>
          </a:p>
        </p:txBody>
      </p:sp>
      <p:sp>
        <p:nvSpPr>
          <p:cNvPr id="4" name="Slide Number Placeholder 3"/>
          <p:cNvSpPr>
            <a:spLocks noGrp="1"/>
          </p:cNvSpPr>
          <p:nvPr>
            <p:ph type="sldNum" sz="quarter" idx="5"/>
          </p:nvPr>
        </p:nvSpPr>
        <p:spPr/>
        <p:txBody>
          <a:bodyPr/>
          <a:lstStyle/>
          <a:p>
            <a:fld id="{4B21D25B-78F0-48A9-94C0-EC51A8E1E0F5}" type="slidenum">
              <a:rPr lang="en-US" smtClean="0"/>
              <a:t>7</a:t>
            </a:fld>
            <a:endParaRPr lang="en-US"/>
          </a:p>
        </p:txBody>
      </p:sp>
    </p:spTree>
    <p:extLst>
      <p:ext uri="{BB962C8B-B14F-4D97-AF65-F5344CB8AC3E}">
        <p14:creationId xmlns:p14="http://schemas.microsoft.com/office/powerpoint/2010/main" val="2373562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James</a:t>
            </a:r>
          </a:p>
        </p:txBody>
      </p:sp>
      <p:sp>
        <p:nvSpPr>
          <p:cNvPr id="4" name="Slide Number Placeholder 3"/>
          <p:cNvSpPr>
            <a:spLocks noGrp="1"/>
          </p:cNvSpPr>
          <p:nvPr>
            <p:ph type="sldNum" sz="quarter" idx="5"/>
          </p:nvPr>
        </p:nvSpPr>
        <p:spPr/>
        <p:txBody>
          <a:bodyPr/>
          <a:lstStyle/>
          <a:p>
            <a:fld id="{4B21D25B-78F0-48A9-94C0-EC51A8E1E0F5}" type="slidenum">
              <a:rPr lang="en-US" smtClean="0"/>
              <a:t>8</a:t>
            </a:fld>
            <a:endParaRPr lang="en-US"/>
          </a:p>
        </p:txBody>
      </p:sp>
    </p:spTree>
    <p:extLst>
      <p:ext uri="{BB962C8B-B14F-4D97-AF65-F5344CB8AC3E}">
        <p14:creationId xmlns:p14="http://schemas.microsoft.com/office/powerpoint/2010/main" val="2926093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James</a:t>
            </a:r>
          </a:p>
        </p:txBody>
      </p:sp>
      <p:sp>
        <p:nvSpPr>
          <p:cNvPr id="4" name="Slide Number Placeholder 3"/>
          <p:cNvSpPr>
            <a:spLocks noGrp="1"/>
          </p:cNvSpPr>
          <p:nvPr>
            <p:ph type="sldNum" sz="quarter" idx="5"/>
          </p:nvPr>
        </p:nvSpPr>
        <p:spPr/>
        <p:txBody>
          <a:bodyPr/>
          <a:lstStyle/>
          <a:p>
            <a:fld id="{4B21D25B-78F0-48A9-94C0-EC51A8E1E0F5}" type="slidenum">
              <a:rPr lang="en-US" smtClean="0"/>
              <a:t>9</a:t>
            </a:fld>
            <a:endParaRPr lang="en-US"/>
          </a:p>
        </p:txBody>
      </p:sp>
    </p:spTree>
    <p:extLst>
      <p:ext uri="{BB962C8B-B14F-4D97-AF65-F5344CB8AC3E}">
        <p14:creationId xmlns:p14="http://schemas.microsoft.com/office/powerpoint/2010/main" val="2109829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5/31/2023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F8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a:solidFill>
                  <a:srgbClr val="BAD80A"/>
                </a:solidFill>
                <a:latin typeface="Montserrat Black"/>
              </a:rPr>
              <a:t>WWU MICROMOBILITY COUNTERS</a:t>
            </a:r>
          </a:p>
          <a:p>
            <a:endParaRPr lang="en-US">
              <a:cs typeface="Calibri Light"/>
            </a:endParaRPr>
          </a:p>
        </p:txBody>
      </p:sp>
      <p:sp>
        <p:nvSpPr>
          <p:cNvPr id="3" name="Subtitle 2"/>
          <p:cNvSpPr>
            <a:spLocks noGrp="1"/>
          </p:cNvSpPr>
          <p:nvPr>
            <p:ph type="subTitle" idx="1"/>
          </p:nvPr>
        </p:nvSpPr>
        <p:spPr/>
        <p:txBody>
          <a:bodyPr vert="horz" lIns="91440" tIns="45720" rIns="91440" bIns="45720" rtlCol="0" anchor="t">
            <a:normAutofit/>
          </a:bodyPr>
          <a:lstStyle/>
          <a:p>
            <a:r>
              <a:rPr lang="en-US" b="1">
                <a:solidFill>
                  <a:schemeClr val="bg1"/>
                </a:solidFill>
                <a:latin typeface="Fira Sans"/>
              </a:rPr>
              <a:t>SEJF Grant Team</a:t>
            </a:r>
            <a:endParaRPr lang="en-US">
              <a:solidFill>
                <a:schemeClr val="bg1"/>
              </a:solidFill>
              <a:latin typeface="Fira Sans"/>
            </a:endParaRPr>
          </a:p>
          <a:p>
            <a:r>
              <a:rPr lang="en-US">
                <a:solidFill>
                  <a:schemeClr val="bg1"/>
                </a:solidFill>
                <a:latin typeface="Fira Sans"/>
              </a:rPr>
              <a:t>Students: James </a:t>
            </a:r>
            <a:r>
              <a:rPr lang="en-US" err="1">
                <a:solidFill>
                  <a:schemeClr val="bg1"/>
                </a:solidFill>
                <a:latin typeface="Fira Sans"/>
              </a:rPr>
              <a:t>Detke</a:t>
            </a:r>
            <a:r>
              <a:rPr lang="en-US">
                <a:solidFill>
                  <a:schemeClr val="bg1"/>
                </a:solidFill>
                <a:latin typeface="Fira Sans"/>
              </a:rPr>
              <a:t>, Malcolm Duncan-Graves, </a:t>
            </a:r>
            <a:r>
              <a:rPr lang="en-US" err="1">
                <a:solidFill>
                  <a:schemeClr val="bg1"/>
                </a:solidFill>
                <a:latin typeface="Fira Sans"/>
              </a:rPr>
              <a:t>Seb</a:t>
            </a:r>
            <a:r>
              <a:rPr lang="en-US">
                <a:solidFill>
                  <a:schemeClr val="bg1"/>
                </a:solidFill>
                <a:latin typeface="Fira Sans"/>
              </a:rPr>
              <a:t> Genge</a:t>
            </a:r>
          </a:p>
          <a:p>
            <a:r>
              <a:rPr lang="en-US">
                <a:solidFill>
                  <a:schemeClr val="bg1"/>
                </a:solidFill>
                <a:latin typeface="Fira Sans"/>
              </a:rPr>
              <a:t>Employees: Beth </a:t>
            </a:r>
            <a:r>
              <a:rPr lang="en-US" err="1">
                <a:solidFill>
                  <a:schemeClr val="bg1"/>
                </a:solidFill>
                <a:latin typeface="Fira Sans"/>
              </a:rPr>
              <a:t>Hartsoch</a:t>
            </a:r>
            <a:r>
              <a:rPr lang="en-US">
                <a:solidFill>
                  <a:schemeClr val="bg1"/>
                </a:solidFill>
                <a:latin typeface="Fira Sans"/>
              </a:rPr>
              <a:t>, Steve Hollenhorst, Andrea Reiter</a:t>
            </a:r>
          </a:p>
          <a:p>
            <a:endParaRPr lang="en-US">
              <a:cs typeface="Calibri"/>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3F87"/>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1129EEF-AC10-68C8-32B8-17FE678B1AF4}"/>
              </a:ext>
            </a:extLst>
          </p:cNvPr>
          <p:cNvSpPr/>
          <p:nvPr/>
        </p:nvSpPr>
        <p:spPr>
          <a:xfrm>
            <a:off x="9115282" y="4592592"/>
            <a:ext cx="2931383" cy="214666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42524FE-82E5-8EDD-2114-F945EA052542}"/>
              </a:ext>
            </a:extLst>
          </p:cNvPr>
          <p:cNvSpPr/>
          <p:nvPr/>
        </p:nvSpPr>
        <p:spPr>
          <a:xfrm>
            <a:off x="5897949" y="3934074"/>
            <a:ext cx="3128938" cy="19867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82C07D-3A81-8736-6158-2E5F9CD895F7}"/>
              </a:ext>
            </a:extLst>
          </p:cNvPr>
          <p:cNvSpPr/>
          <p:nvPr/>
        </p:nvSpPr>
        <p:spPr>
          <a:xfrm>
            <a:off x="3056912" y="4592593"/>
            <a:ext cx="2809086" cy="21936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AA5F5D4-7EA7-F798-60BC-2FB47D74EC1B}"/>
              </a:ext>
            </a:extLst>
          </p:cNvPr>
          <p:cNvSpPr/>
          <p:nvPr/>
        </p:nvSpPr>
        <p:spPr>
          <a:xfrm>
            <a:off x="150024" y="3745926"/>
            <a:ext cx="2846715" cy="21278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2BDC8BA-96BB-EDDE-00B4-3540ADC3E982}"/>
              </a:ext>
            </a:extLst>
          </p:cNvPr>
          <p:cNvSpPr/>
          <p:nvPr/>
        </p:nvSpPr>
        <p:spPr>
          <a:xfrm>
            <a:off x="207534" y="1459927"/>
            <a:ext cx="2846715" cy="21278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411903-E3D0-9B87-4FED-0216B99F5366}"/>
              </a:ext>
            </a:extLst>
          </p:cNvPr>
          <p:cNvSpPr>
            <a:spLocks noGrp="1"/>
          </p:cNvSpPr>
          <p:nvPr>
            <p:ph type="title"/>
          </p:nvPr>
        </p:nvSpPr>
        <p:spPr/>
        <p:txBody>
          <a:bodyPr>
            <a:normAutofit/>
          </a:bodyPr>
          <a:lstStyle/>
          <a:p>
            <a:r>
              <a:rPr lang="en-US" sz="3600">
                <a:solidFill>
                  <a:srgbClr val="BAD80A"/>
                </a:solidFill>
                <a:latin typeface="Montserrat Black"/>
                <a:cs typeface="Calibri Light"/>
              </a:rPr>
              <a:t>Installation Steps</a:t>
            </a:r>
          </a:p>
        </p:txBody>
      </p:sp>
      <p:sp>
        <p:nvSpPr>
          <p:cNvPr id="3" name="Content Placeholder 2">
            <a:extLst>
              <a:ext uri="{FF2B5EF4-FFF2-40B4-BE49-F238E27FC236}">
                <a16:creationId xmlns:a16="http://schemas.microsoft.com/office/drawing/2014/main" id="{D70D0B1C-5C7C-AEC2-9021-46D478FC0ED7}"/>
              </a:ext>
            </a:extLst>
          </p:cNvPr>
          <p:cNvSpPr>
            <a:spLocks noGrp="1"/>
          </p:cNvSpPr>
          <p:nvPr>
            <p:ph idx="1"/>
          </p:nvPr>
        </p:nvSpPr>
        <p:spPr>
          <a:xfrm>
            <a:off x="5410200" y="1825625"/>
            <a:ext cx="5943600" cy="1758559"/>
          </a:xfrm>
        </p:spPr>
        <p:txBody>
          <a:bodyPr vert="horz" lIns="91440" tIns="45720" rIns="91440" bIns="45720" rtlCol="0" anchor="t">
            <a:normAutofit/>
          </a:bodyPr>
          <a:lstStyle/>
          <a:p>
            <a:r>
              <a:rPr lang="en-US">
                <a:solidFill>
                  <a:schemeClr val="bg1"/>
                </a:solidFill>
                <a:latin typeface="Fira Sans"/>
                <a:cs typeface="Calibri"/>
              </a:rPr>
              <a:t>Drawing and cutting loops</a:t>
            </a:r>
          </a:p>
          <a:p>
            <a:r>
              <a:rPr lang="en-US">
                <a:solidFill>
                  <a:schemeClr val="bg1"/>
                </a:solidFill>
                <a:latin typeface="Fira Sans"/>
                <a:cs typeface="Calibri"/>
              </a:rPr>
              <a:t>Coiling and sealing loops</a:t>
            </a:r>
          </a:p>
          <a:p>
            <a:r>
              <a:rPr lang="en-US">
                <a:solidFill>
                  <a:schemeClr val="bg1"/>
                </a:solidFill>
                <a:latin typeface="Fira Sans"/>
                <a:cs typeface="Calibri"/>
              </a:rPr>
              <a:t>Installation of display</a:t>
            </a:r>
          </a:p>
        </p:txBody>
      </p:sp>
      <p:pic>
        <p:nvPicPr>
          <p:cNvPr id="4" name="Picture 4" descr="A picture containing road, outdoor, building, street&#10;&#10;Description automatically generated">
            <a:extLst>
              <a:ext uri="{FF2B5EF4-FFF2-40B4-BE49-F238E27FC236}">
                <a16:creationId xmlns:a16="http://schemas.microsoft.com/office/drawing/2014/main" id="{76707F6A-A173-15DC-A0C8-A429BA63FC92}"/>
              </a:ext>
            </a:extLst>
          </p:cNvPr>
          <p:cNvPicPr>
            <a:picLocks noChangeAspect="1"/>
          </p:cNvPicPr>
          <p:nvPr/>
        </p:nvPicPr>
        <p:blipFill>
          <a:blip r:embed="rId3"/>
          <a:stretch>
            <a:fillRect/>
          </a:stretch>
        </p:blipFill>
        <p:spPr>
          <a:xfrm>
            <a:off x="210283" y="1462001"/>
            <a:ext cx="2743200" cy="2035815"/>
          </a:xfrm>
          <a:prstGeom prst="rect">
            <a:avLst/>
          </a:prstGeom>
        </p:spPr>
      </p:pic>
      <p:pic>
        <p:nvPicPr>
          <p:cNvPr id="5" name="Picture 5" descr="A picture containing outdoor, building, street, way&#10;&#10;Description automatically generated">
            <a:extLst>
              <a:ext uri="{FF2B5EF4-FFF2-40B4-BE49-F238E27FC236}">
                <a16:creationId xmlns:a16="http://schemas.microsoft.com/office/drawing/2014/main" id="{E6179E9E-7920-31ED-476F-7CE27CD61CB9}"/>
              </a:ext>
            </a:extLst>
          </p:cNvPr>
          <p:cNvPicPr>
            <a:picLocks noChangeAspect="1"/>
          </p:cNvPicPr>
          <p:nvPr/>
        </p:nvPicPr>
        <p:blipFill>
          <a:blip r:embed="rId4"/>
          <a:stretch>
            <a:fillRect/>
          </a:stretch>
        </p:blipFill>
        <p:spPr>
          <a:xfrm>
            <a:off x="143065" y="3747880"/>
            <a:ext cx="2743200" cy="2025039"/>
          </a:xfrm>
          <a:prstGeom prst="rect">
            <a:avLst/>
          </a:prstGeom>
        </p:spPr>
      </p:pic>
      <p:pic>
        <p:nvPicPr>
          <p:cNvPr id="6" name="Picture 6" descr="A picture containing ground, outdoor, way, sidewalk&#10;&#10;Description automatically generated">
            <a:extLst>
              <a:ext uri="{FF2B5EF4-FFF2-40B4-BE49-F238E27FC236}">
                <a16:creationId xmlns:a16="http://schemas.microsoft.com/office/drawing/2014/main" id="{A8FB29C9-374F-7E39-33DE-68CE052280A9}"/>
              </a:ext>
            </a:extLst>
          </p:cNvPr>
          <p:cNvPicPr>
            <a:picLocks noChangeAspect="1"/>
          </p:cNvPicPr>
          <p:nvPr/>
        </p:nvPicPr>
        <p:blipFill>
          <a:blip r:embed="rId5"/>
          <a:stretch>
            <a:fillRect/>
          </a:stretch>
        </p:blipFill>
        <p:spPr>
          <a:xfrm>
            <a:off x="3042508" y="4597182"/>
            <a:ext cx="2743200" cy="2069828"/>
          </a:xfrm>
          <a:prstGeom prst="rect">
            <a:avLst/>
          </a:prstGeom>
        </p:spPr>
      </p:pic>
      <p:pic>
        <p:nvPicPr>
          <p:cNvPr id="7" name="Picture 7" descr="A picture containing road, outdoor, grass, way&#10;&#10;Description automatically generated">
            <a:extLst>
              <a:ext uri="{FF2B5EF4-FFF2-40B4-BE49-F238E27FC236}">
                <a16:creationId xmlns:a16="http://schemas.microsoft.com/office/drawing/2014/main" id="{DDA91210-49FC-47E6-0F36-B68F08156ACC}"/>
              </a:ext>
            </a:extLst>
          </p:cNvPr>
          <p:cNvPicPr>
            <a:picLocks noChangeAspect="1"/>
          </p:cNvPicPr>
          <p:nvPr/>
        </p:nvPicPr>
        <p:blipFill>
          <a:blip r:embed="rId6"/>
          <a:stretch>
            <a:fillRect/>
          </a:stretch>
        </p:blipFill>
        <p:spPr>
          <a:xfrm>
            <a:off x="5899795" y="3935022"/>
            <a:ext cx="3016370" cy="1837657"/>
          </a:xfrm>
          <a:prstGeom prst="rect">
            <a:avLst/>
          </a:prstGeom>
        </p:spPr>
      </p:pic>
      <p:pic>
        <p:nvPicPr>
          <p:cNvPr id="8" name="Picture 8" descr="A picture containing text, tree, outdoor, road&#10;&#10;Description automatically generated">
            <a:extLst>
              <a:ext uri="{FF2B5EF4-FFF2-40B4-BE49-F238E27FC236}">
                <a16:creationId xmlns:a16="http://schemas.microsoft.com/office/drawing/2014/main" id="{81B5E16D-472D-CFBE-43A7-CC6556235493}"/>
              </a:ext>
            </a:extLst>
          </p:cNvPr>
          <p:cNvPicPr>
            <a:picLocks noChangeAspect="1"/>
          </p:cNvPicPr>
          <p:nvPr/>
        </p:nvPicPr>
        <p:blipFill>
          <a:blip r:embed="rId7"/>
          <a:stretch>
            <a:fillRect/>
          </a:stretch>
        </p:blipFill>
        <p:spPr>
          <a:xfrm>
            <a:off x="9117897" y="4593950"/>
            <a:ext cx="2843842" cy="2022147"/>
          </a:xfrm>
          <a:prstGeom prst="rect">
            <a:avLst/>
          </a:prstGeom>
        </p:spPr>
      </p:pic>
    </p:spTree>
    <p:extLst>
      <p:ext uri="{BB962C8B-B14F-4D97-AF65-F5344CB8AC3E}">
        <p14:creationId xmlns:p14="http://schemas.microsoft.com/office/powerpoint/2010/main" val="2549657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3F8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A7899-6103-7C42-8AD5-C3E33C7D1C20}"/>
              </a:ext>
            </a:extLst>
          </p:cNvPr>
          <p:cNvSpPr>
            <a:spLocks noGrp="1"/>
          </p:cNvSpPr>
          <p:nvPr>
            <p:ph type="title"/>
          </p:nvPr>
        </p:nvSpPr>
        <p:spPr/>
        <p:txBody>
          <a:bodyPr>
            <a:normAutofit/>
          </a:bodyPr>
          <a:lstStyle/>
          <a:p>
            <a:r>
              <a:rPr lang="en-US" sz="3600">
                <a:solidFill>
                  <a:srgbClr val="BAD80A"/>
                </a:solidFill>
                <a:latin typeface="Montserrat Black"/>
              </a:rPr>
              <a:t>Project Longevity</a:t>
            </a:r>
            <a:endParaRPr lang="en-US" sz="3600">
              <a:solidFill>
                <a:srgbClr val="BAD80A"/>
              </a:solidFill>
            </a:endParaRPr>
          </a:p>
        </p:txBody>
      </p:sp>
      <p:pic>
        <p:nvPicPr>
          <p:cNvPr id="4" name="Picture 4">
            <a:extLst>
              <a:ext uri="{FF2B5EF4-FFF2-40B4-BE49-F238E27FC236}">
                <a16:creationId xmlns:a16="http://schemas.microsoft.com/office/drawing/2014/main" id="{27367938-CBB7-49E1-5CC9-7A6D0B110D42}"/>
              </a:ext>
            </a:extLst>
          </p:cNvPr>
          <p:cNvPicPr>
            <a:picLocks noGrp="1" noChangeAspect="1"/>
          </p:cNvPicPr>
          <p:nvPr>
            <p:ph idx="1"/>
          </p:nvPr>
        </p:nvPicPr>
        <p:blipFill>
          <a:blip r:embed="rId3"/>
          <a:stretch>
            <a:fillRect/>
          </a:stretch>
        </p:blipFill>
        <p:spPr>
          <a:xfrm>
            <a:off x="581495" y="1981055"/>
            <a:ext cx="4589638" cy="4063999"/>
          </a:xfrm>
        </p:spPr>
      </p:pic>
      <p:sp>
        <p:nvSpPr>
          <p:cNvPr id="5" name="TextBox 4">
            <a:extLst>
              <a:ext uri="{FF2B5EF4-FFF2-40B4-BE49-F238E27FC236}">
                <a16:creationId xmlns:a16="http://schemas.microsoft.com/office/drawing/2014/main" id="{FB460921-46E4-8482-89F3-71773D32334A}"/>
              </a:ext>
            </a:extLst>
          </p:cNvPr>
          <p:cNvSpPr txBox="1"/>
          <p:nvPr/>
        </p:nvSpPr>
        <p:spPr>
          <a:xfrm>
            <a:off x="5571812" y="1511947"/>
            <a:ext cx="6321778" cy="5447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solidFill>
                  <a:schemeClr val="bg1"/>
                </a:solidFill>
                <a:latin typeface="Fira Sans"/>
                <a:cs typeface="Calibri" panose="020F0502020204030204"/>
              </a:rPr>
              <a:t>Transportation Services in charge of long-term upkeep</a:t>
            </a:r>
          </a:p>
          <a:p>
            <a:pPr marL="285750" indent="-285750">
              <a:buFont typeface="Arial"/>
              <a:buChar char="•"/>
            </a:pPr>
            <a:r>
              <a:rPr lang="en-US" sz="2400">
                <a:solidFill>
                  <a:schemeClr val="bg1"/>
                </a:solidFill>
                <a:latin typeface="Fira Sans"/>
                <a:cs typeface="Calibri" panose="020F0502020204030204"/>
              </a:rPr>
              <a:t>Eco Counters have a 15 year+ life span</a:t>
            </a:r>
          </a:p>
          <a:p>
            <a:pPr marL="285750" indent="-285750">
              <a:buFont typeface="Arial"/>
              <a:buChar char="•"/>
            </a:pPr>
            <a:r>
              <a:rPr lang="en-US" sz="2400">
                <a:solidFill>
                  <a:schemeClr val="bg1"/>
                </a:solidFill>
                <a:latin typeface="Fira Sans"/>
                <a:cs typeface="Calibri" panose="020F0502020204030204"/>
              </a:rPr>
              <a:t>ATF (Active Transport Fee) Funds already approved for 15 years of upkeep costing $73,650</a:t>
            </a:r>
          </a:p>
          <a:p>
            <a:pPr marL="285750" indent="-285750">
              <a:buFont typeface="Arial"/>
              <a:buChar char="•"/>
            </a:pPr>
            <a:r>
              <a:rPr lang="en-US" sz="2400">
                <a:solidFill>
                  <a:schemeClr val="bg1"/>
                </a:solidFill>
                <a:latin typeface="Fira Sans"/>
                <a:cs typeface="Calibri" panose="020F0502020204030204"/>
              </a:rPr>
              <a:t>Maintenance cost approximately $3,000 a year.</a:t>
            </a:r>
          </a:p>
          <a:p>
            <a:pPr marL="285750" indent="-285750">
              <a:buFont typeface="Arial"/>
              <a:buChar char="•"/>
            </a:pPr>
            <a:r>
              <a:rPr lang="en-US" sz="2400">
                <a:solidFill>
                  <a:schemeClr val="bg1"/>
                </a:solidFill>
                <a:latin typeface="Fira Sans"/>
                <a:cs typeface="Calibri" panose="020F0502020204030204"/>
              </a:rPr>
              <a:t>Transportation Services will have yearly validation counts to make sure that the systems are collecting accurate data</a:t>
            </a:r>
          </a:p>
          <a:p>
            <a:pPr marL="742950" lvl="1" indent="-285750">
              <a:buFont typeface="Arial"/>
              <a:buChar char="•"/>
            </a:pPr>
            <a:r>
              <a:rPr lang="en-US" sz="2400">
                <a:solidFill>
                  <a:schemeClr val="bg1"/>
                </a:solidFill>
                <a:latin typeface="Fira Sans"/>
                <a:cs typeface="Calibri" panose="020F0502020204030204"/>
              </a:rPr>
              <a:t>Validation protocol from NACTO and City of Vancouver BC</a:t>
            </a:r>
          </a:p>
          <a:p>
            <a:pPr marL="285750" indent="-285750">
              <a:buFont typeface="Arial"/>
              <a:buChar char="•"/>
            </a:pPr>
            <a:endParaRPr lang="en-US">
              <a:cs typeface="Calibri" panose="020F0502020204030204"/>
            </a:endParaRPr>
          </a:p>
          <a:p>
            <a:pPr marL="285750" indent="-285750">
              <a:buFont typeface="Arial"/>
              <a:buChar char="•"/>
            </a:pPr>
            <a:endParaRPr lang="en-US">
              <a:cs typeface="Calibri" panose="020F0502020204030204"/>
            </a:endParaRPr>
          </a:p>
        </p:txBody>
      </p:sp>
      <p:cxnSp>
        <p:nvCxnSpPr>
          <p:cNvPr id="6" name="Straight Arrow Connector 5">
            <a:extLst>
              <a:ext uri="{FF2B5EF4-FFF2-40B4-BE49-F238E27FC236}">
                <a16:creationId xmlns:a16="http://schemas.microsoft.com/office/drawing/2014/main" id="{6FFF8D8A-6162-4495-9A86-0AFFB89C11DE}"/>
              </a:ext>
            </a:extLst>
          </p:cNvPr>
          <p:cNvCxnSpPr/>
          <p:nvPr/>
        </p:nvCxnSpPr>
        <p:spPr>
          <a:xfrm>
            <a:off x="937404" y="1289649"/>
            <a:ext cx="4436852" cy="37382"/>
          </a:xfrm>
          <a:prstGeom prst="straightConnector1">
            <a:avLst/>
          </a:prstGeom>
          <a:ln w="28575">
            <a:solidFill>
              <a:srgbClr val="BAD80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1793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3F8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A7899-6103-7C42-8AD5-C3E33C7D1C20}"/>
              </a:ext>
            </a:extLst>
          </p:cNvPr>
          <p:cNvSpPr>
            <a:spLocks noGrp="1"/>
          </p:cNvSpPr>
          <p:nvPr>
            <p:ph type="title"/>
          </p:nvPr>
        </p:nvSpPr>
        <p:spPr/>
        <p:txBody>
          <a:bodyPr>
            <a:normAutofit/>
          </a:bodyPr>
          <a:lstStyle/>
          <a:p>
            <a:r>
              <a:rPr lang="en-US" sz="3600">
                <a:solidFill>
                  <a:srgbClr val="BAD80A"/>
                </a:solidFill>
                <a:latin typeface="Montserrat Black"/>
              </a:rPr>
              <a:t>Project Support</a:t>
            </a:r>
            <a:endParaRPr lang="en-US" sz="3600">
              <a:solidFill>
                <a:srgbClr val="BAD80A"/>
              </a:solidFill>
            </a:endParaRPr>
          </a:p>
        </p:txBody>
      </p:sp>
      <p:sp>
        <p:nvSpPr>
          <p:cNvPr id="5" name="TextBox 4">
            <a:extLst>
              <a:ext uri="{FF2B5EF4-FFF2-40B4-BE49-F238E27FC236}">
                <a16:creationId xmlns:a16="http://schemas.microsoft.com/office/drawing/2014/main" id="{FB460921-46E4-8482-89F3-71773D32334A}"/>
              </a:ext>
            </a:extLst>
          </p:cNvPr>
          <p:cNvSpPr txBox="1"/>
          <p:nvPr/>
        </p:nvSpPr>
        <p:spPr>
          <a:xfrm>
            <a:off x="500414" y="1601911"/>
            <a:ext cx="11278501" cy="5447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solidFill>
                  <a:schemeClr val="bg1"/>
                </a:solidFill>
                <a:latin typeface="Fira Sans"/>
                <a:cs typeface="Calibri" panose="020F0502020204030204"/>
              </a:rPr>
              <a:t>Facilities Development &amp; Operations:</a:t>
            </a:r>
          </a:p>
          <a:p>
            <a:pPr marL="742950" lvl="1" indent="-285750">
              <a:buFont typeface="Arial"/>
              <a:buChar char="•"/>
            </a:pPr>
            <a:r>
              <a:rPr lang="en-US" sz="2400">
                <a:solidFill>
                  <a:schemeClr val="bg1"/>
                </a:solidFill>
                <a:latin typeface="Fira Sans"/>
                <a:cs typeface="Calibri" panose="020F0502020204030204"/>
              </a:rPr>
              <a:t>Project supported by Amanda </a:t>
            </a:r>
            <a:r>
              <a:rPr lang="en-US" sz="2400" err="1">
                <a:solidFill>
                  <a:schemeClr val="bg1"/>
                </a:solidFill>
                <a:latin typeface="Fira Sans"/>
                <a:cs typeface="Calibri" panose="020F0502020204030204"/>
              </a:rPr>
              <a:t>Cambre</a:t>
            </a:r>
            <a:r>
              <a:rPr lang="en-US" sz="2400">
                <a:solidFill>
                  <a:schemeClr val="bg1"/>
                </a:solidFill>
                <a:latin typeface="Fira Sans"/>
                <a:cs typeface="Calibri" panose="020F0502020204030204"/>
              </a:rPr>
              <a:t>, Forest Payne, Rick Benner, Lisa Brennan, and Steve Hollenhorst</a:t>
            </a:r>
          </a:p>
          <a:p>
            <a:pPr lvl="1"/>
            <a:endParaRPr lang="en-US" sz="2400">
              <a:solidFill>
                <a:schemeClr val="bg1"/>
              </a:solidFill>
              <a:latin typeface="Fira Sans"/>
              <a:cs typeface="Calibri" panose="020F0502020204030204"/>
            </a:endParaRPr>
          </a:p>
          <a:p>
            <a:pPr marL="285750" indent="-285750">
              <a:buFont typeface="Arial"/>
              <a:buChar char="•"/>
            </a:pPr>
            <a:r>
              <a:rPr lang="en-US" sz="2400">
                <a:solidFill>
                  <a:schemeClr val="bg1"/>
                </a:solidFill>
                <a:latin typeface="Fira Sans"/>
                <a:cs typeface="Calibri" panose="020F0502020204030204"/>
              </a:rPr>
              <a:t>Transportation Services</a:t>
            </a:r>
          </a:p>
          <a:p>
            <a:pPr marL="742950" lvl="1" indent="-285750">
              <a:buFont typeface="Arial"/>
              <a:buChar char="•"/>
            </a:pPr>
            <a:r>
              <a:rPr lang="en-US" sz="2400">
                <a:solidFill>
                  <a:schemeClr val="bg1"/>
                </a:solidFill>
                <a:latin typeface="Fira Sans"/>
                <a:cs typeface="Calibri" panose="020F0502020204030204"/>
              </a:rPr>
              <a:t>Shelby Zimmerman, Andrea Reiter</a:t>
            </a:r>
          </a:p>
          <a:p>
            <a:pPr lvl="1"/>
            <a:endParaRPr lang="en-US" sz="2400">
              <a:solidFill>
                <a:schemeClr val="bg1"/>
              </a:solidFill>
              <a:latin typeface="Fira Sans"/>
              <a:cs typeface="Calibri" panose="020F0502020204030204"/>
            </a:endParaRPr>
          </a:p>
          <a:p>
            <a:pPr marL="285750" indent="-285750">
              <a:buFont typeface="Arial"/>
              <a:buChar char="•"/>
            </a:pPr>
            <a:r>
              <a:rPr lang="en-US" sz="2400">
                <a:solidFill>
                  <a:schemeClr val="bg1"/>
                </a:solidFill>
                <a:latin typeface="Fira Sans"/>
                <a:cs typeface="Calibri" panose="020F0502020204030204"/>
              </a:rPr>
              <a:t>City of Bellingham</a:t>
            </a:r>
          </a:p>
          <a:p>
            <a:pPr marL="742950" lvl="1" indent="-285750">
              <a:buFont typeface="Arial"/>
              <a:buChar char="•"/>
            </a:pPr>
            <a:r>
              <a:rPr lang="en-US" sz="2400">
                <a:solidFill>
                  <a:schemeClr val="bg1"/>
                </a:solidFill>
                <a:latin typeface="Fira Sans"/>
                <a:cs typeface="Calibri" panose="020F0502020204030204"/>
              </a:rPr>
              <a:t>Actively seeking support from Eric Johnson, Public Works Director</a:t>
            </a:r>
          </a:p>
          <a:p>
            <a:pPr marL="742950" lvl="1" indent="-285750">
              <a:buFont typeface="Arial"/>
              <a:buChar char="•"/>
            </a:pPr>
            <a:r>
              <a:rPr lang="en-US" sz="2400">
                <a:solidFill>
                  <a:schemeClr val="bg1"/>
                </a:solidFill>
                <a:latin typeface="Fira Sans"/>
                <a:cs typeface="Calibri" panose="020F0502020204030204"/>
              </a:rPr>
              <a:t>Partnership on north campus location would drastically decrease costs, improve project outcomes</a:t>
            </a:r>
          </a:p>
          <a:p>
            <a:pPr marL="1200150" lvl="2" indent="-285750">
              <a:buFont typeface="Arial"/>
              <a:buChar char="•"/>
            </a:pPr>
            <a:r>
              <a:rPr lang="en-US" sz="2400">
                <a:solidFill>
                  <a:schemeClr val="bg1"/>
                </a:solidFill>
                <a:latin typeface="Fira Sans"/>
                <a:cs typeface="Calibri" panose="020F0502020204030204"/>
              </a:rPr>
              <a:t>Would look to connect City’s existing counters with our data</a:t>
            </a:r>
          </a:p>
          <a:p>
            <a:pPr marL="742950" lvl="1" indent="-285750">
              <a:buFont typeface="Arial"/>
              <a:buChar char="•"/>
            </a:pPr>
            <a:endParaRPr lang="en-US" sz="2400">
              <a:solidFill>
                <a:schemeClr val="bg1"/>
              </a:solidFill>
              <a:latin typeface="Fira Sans"/>
              <a:cs typeface="Calibri" panose="020F0502020204030204"/>
            </a:endParaRPr>
          </a:p>
          <a:p>
            <a:pPr marL="285750" indent="-285750">
              <a:buFont typeface="Arial"/>
              <a:buChar char="•"/>
            </a:pPr>
            <a:endParaRPr lang="en-US">
              <a:cs typeface="Calibri" panose="020F0502020204030204"/>
            </a:endParaRPr>
          </a:p>
          <a:p>
            <a:pPr marL="285750" indent="-285750">
              <a:buFont typeface="Arial"/>
              <a:buChar char="•"/>
            </a:pPr>
            <a:endParaRPr lang="en-US">
              <a:cs typeface="Calibri" panose="020F0502020204030204"/>
            </a:endParaRPr>
          </a:p>
        </p:txBody>
      </p:sp>
      <p:cxnSp>
        <p:nvCxnSpPr>
          <p:cNvPr id="6" name="Straight Arrow Connector 5">
            <a:extLst>
              <a:ext uri="{FF2B5EF4-FFF2-40B4-BE49-F238E27FC236}">
                <a16:creationId xmlns:a16="http://schemas.microsoft.com/office/drawing/2014/main" id="{6FFF8D8A-6162-4495-9A86-0AFFB89C11DE}"/>
              </a:ext>
            </a:extLst>
          </p:cNvPr>
          <p:cNvCxnSpPr/>
          <p:nvPr/>
        </p:nvCxnSpPr>
        <p:spPr>
          <a:xfrm>
            <a:off x="937404" y="1289649"/>
            <a:ext cx="4436852" cy="37382"/>
          </a:xfrm>
          <a:prstGeom prst="straightConnector1">
            <a:avLst/>
          </a:prstGeom>
          <a:ln w="28575">
            <a:solidFill>
              <a:srgbClr val="BAD80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253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F8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F70708A-DC0C-D0BA-B4F6-15EDED45CC04}"/>
              </a:ext>
            </a:extLst>
          </p:cNvPr>
          <p:cNvSpPr/>
          <p:nvPr/>
        </p:nvSpPr>
        <p:spPr>
          <a:xfrm>
            <a:off x="564078" y="554181"/>
            <a:ext cx="682830" cy="158337"/>
          </a:xfrm>
          <a:prstGeom prst="rect">
            <a:avLst/>
          </a:prstGeom>
          <a:solidFill>
            <a:srgbClr val="BAD8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19B2CD-F845-D9B3-14AA-AC30CD83D23B}"/>
              </a:ext>
            </a:extLst>
          </p:cNvPr>
          <p:cNvSpPr>
            <a:spLocks noGrp="1"/>
          </p:cNvSpPr>
          <p:nvPr>
            <p:ph type="title"/>
          </p:nvPr>
        </p:nvSpPr>
        <p:spPr>
          <a:xfrm>
            <a:off x="561109" y="681800"/>
            <a:ext cx="10515600" cy="1325563"/>
          </a:xfrm>
        </p:spPr>
        <p:txBody>
          <a:bodyPr>
            <a:normAutofit/>
          </a:bodyPr>
          <a:lstStyle/>
          <a:p>
            <a:r>
              <a:rPr lang="en-US" sz="3600">
                <a:solidFill>
                  <a:srgbClr val="BAD80A"/>
                </a:solidFill>
                <a:latin typeface="Montserrat Black"/>
                <a:cs typeface="Calibri Light"/>
              </a:rPr>
              <a:t>Project</a:t>
            </a:r>
            <a:r>
              <a:rPr lang="en-US" sz="3600">
                <a:latin typeface="Montserrat Black"/>
                <a:cs typeface="Calibri Light"/>
              </a:rPr>
              <a:t> </a:t>
            </a:r>
            <a:r>
              <a:rPr lang="en-US" sz="3600">
                <a:solidFill>
                  <a:srgbClr val="BAD80A"/>
                </a:solidFill>
                <a:latin typeface="Montserrat Black"/>
                <a:cs typeface="Calibri Light"/>
              </a:rPr>
              <a:t>goal</a:t>
            </a:r>
          </a:p>
        </p:txBody>
      </p:sp>
      <p:sp>
        <p:nvSpPr>
          <p:cNvPr id="3" name="Content Placeholder 2">
            <a:extLst>
              <a:ext uri="{FF2B5EF4-FFF2-40B4-BE49-F238E27FC236}">
                <a16:creationId xmlns:a16="http://schemas.microsoft.com/office/drawing/2014/main" id="{5053B81B-5D51-2777-5F7C-C1393034ABA4}"/>
              </a:ext>
            </a:extLst>
          </p:cNvPr>
          <p:cNvSpPr>
            <a:spLocks noGrp="1"/>
          </p:cNvSpPr>
          <p:nvPr>
            <p:ph idx="1"/>
          </p:nvPr>
        </p:nvSpPr>
        <p:spPr>
          <a:xfrm>
            <a:off x="6100313" y="1825625"/>
            <a:ext cx="5253487" cy="4351338"/>
          </a:xfrm>
        </p:spPr>
        <p:txBody>
          <a:bodyPr vert="horz" lIns="91440" tIns="45720" rIns="91440" bIns="45720" rtlCol="0" anchor="t">
            <a:normAutofit/>
          </a:bodyPr>
          <a:lstStyle/>
          <a:p>
            <a:r>
              <a:rPr lang="en-US">
                <a:solidFill>
                  <a:schemeClr val="bg1"/>
                </a:solidFill>
                <a:latin typeface="Fira Sans"/>
                <a:cs typeface="Calibri"/>
              </a:rPr>
              <a:t>Install 3 bike counters on campus </a:t>
            </a:r>
          </a:p>
          <a:p>
            <a:r>
              <a:rPr lang="en-US">
                <a:solidFill>
                  <a:schemeClr val="bg1"/>
                </a:solidFill>
                <a:latin typeface="Fira Sans"/>
                <a:cs typeface="Calibri"/>
              </a:rPr>
              <a:t>Collect accurate and useable data for WWU Transportation Services and other organizations to guide infrastructure development and </a:t>
            </a:r>
            <a:r>
              <a:rPr lang="en-US" err="1">
                <a:solidFill>
                  <a:schemeClr val="bg1"/>
                </a:solidFill>
                <a:latin typeface="Fira Sans"/>
                <a:cs typeface="Calibri"/>
              </a:rPr>
              <a:t>micromobility</a:t>
            </a:r>
            <a:r>
              <a:rPr lang="en-US">
                <a:solidFill>
                  <a:schemeClr val="bg1"/>
                </a:solidFill>
                <a:latin typeface="Fira Sans"/>
                <a:cs typeface="Calibri"/>
              </a:rPr>
              <a:t> programming.</a:t>
            </a:r>
          </a:p>
          <a:p>
            <a:endParaRPr lang="en-US">
              <a:cs typeface="Calibri"/>
            </a:endParaRPr>
          </a:p>
          <a:p>
            <a:endParaRPr lang="en-US">
              <a:cs typeface="Calibri"/>
            </a:endParaRPr>
          </a:p>
        </p:txBody>
      </p:sp>
      <p:pic>
        <p:nvPicPr>
          <p:cNvPr id="5" name="Picture 5">
            <a:extLst>
              <a:ext uri="{FF2B5EF4-FFF2-40B4-BE49-F238E27FC236}">
                <a16:creationId xmlns:a16="http://schemas.microsoft.com/office/drawing/2014/main" id="{D30612B6-BF81-764A-7BDB-B6B97DCA528E}"/>
              </a:ext>
            </a:extLst>
          </p:cNvPr>
          <p:cNvPicPr>
            <a:picLocks noChangeAspect="1"/>
          </p:cNvPicPr>
          <p:nvPr/>
        </p:nvPicPr>
        <p:blipFill>
          <a:blip r:embed="rId3"/>
          <a:stretch>
            <a:fillRect/>
          </a:stretch>
        </p:blipFill>
        <p:spPr>
          <a:xfrm>
            <a:off x="251178" y="1921934"/>
            <a:ext cx="5381977" cy="3592688"/>
          </a:xfrm>
          <a:prstGeom prst="rect">
            <a:avLst/>
          </a:prstGeom>
        </p:spPr>
      </p:pic>
      <p:sp>
        <p:nvSpPr>
          <p:cNvPr id="7" name="Rectangle 6">
            <a:extLst>
              <a:ext uri="{FF2B5EF4-FFF2-40B4-BE49-F238E27FC236}">
                <a16:creationId xmlns:a16="http://schemas.microsoft.com/office/drawing/2014/main" id="{8B65AF9E-95A2-B5BD-124E-816E3D4427EA}"/>
              </a:ext>
            </a:extLst>
          </p:cNvPr>
          <p:cNvSpPr/>
          <p:nvPr/>
        </p:nvSpPr>
        <p:spPr>
          <a:xfrm>
            <a:off x="564078" y="554181"/>
            <a:ext cx="643246" cy="12864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23217F99-948C-3EC0-7863-36731E81DDC6}"/>
              </a:ext>
            </a:extLst>
          </p:cNvPr>
          <p:cNvCxnSpPr/>
          <p:nvPr/>
        </p:nvCxnSpPr>
        <p:spPr>
          <a:xfrm>
            <a:off x="611581" y="1586345"/>
            <a:ext cx="3111333" cy="3959"/>
          </a:xfrm>
          <a:prstGeom prst="straightConnector1">
            <a:avLst/>
          </a:prstGeom>
          <a:ln w="28575">
            <a:solidFill>
              <a:srgbClr val="BAD80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5849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3F87"/>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EBC18B6-E5C3-4AD1-97A4-E6A3477A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CA5EE1-CAF2-3F26-8313-22BD6C607DA1}"/>
              </a:ext>
            </a:extLst>
          </p:cNvPr>
          <p:cNvSpPr>
            <a:spLocks noGrp="1"/>
          </p:cNvSpPr>
          <p:nvPr>
            <p:ph type="title"/>
          </p:nvPr>
        </p:nvSpPr>
        <p:spPr>
          <a:xfrm>
            <a:off x="553271" y="1455044"/>
            <a:ext cx="6272784" cy="1545336"/>
          </a:xfrm>
        </p:spPr>
        <p:txBody>
          <a:bodyPr anchor="b">
            <a:normAutofit/>
          </a:bodyPr>
          <a:lstStyle/>
          <a:p>
            <a:r>
              <a:rPr lang="en-US" sz="3600">
                <a:solidFill>
                  <a:srgbClr val="BAD80A"/>
                </a:solidFill>
                <a:latin typeface="Montserrat Black"/>
                <a:cs typeface="Calibri Light"/>
              </a:rPr>
              <a:t>Counter</a:t>
            </a:r>
            <a:r>
              <a:rPr lang="en-US" sz="5200">
                <a:latin typeface="Montserrat Black"/>
                <a:cs typeface="Calibri Light"/>
              </a:rPr>
              <a:t> </a:t>
            </a:r>
            <a:r>
              <a:rPr lang="en-US" sz="3600">
                <a:solidFill>
                  <a:srgbClr val="BAD80A"/>
                </a:solidFill>
                <a:latin typeface="Montserrat Black"/>
                <a:cs typeface="Calibri Light"/>
              </a:rPr>
              <a:t>locations</a:t>
            </a:r>
            <a:endParaRPr lang="en-US" sz="3600">
              <a:solidFill>
                <a:srgbClr val="BAD80A"/>
              </a:solidFill>
              <a:latin typeface="Montserrat Black"/>
            </a:endParaRPr>
          </a:p>
        </p:txBody>
      </p:sp>
      <p:sp>
        <p:nvSpPr>
          <p:cNvPr id="15" name="Rectangle 14">
            <a:extLst>
              <a:ext uri="{FF2B5EF4-FFF2-40B4-BE49-F238E27FC236}">
                <a16:creationId xmlns:a16="http://schemas.microsoft.com/office/drawing/2014/main" id="{136A4AB6-B72B-4CC6-ADCF-BE807B6C3D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039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B35D540D-9486-4236-952A-F72DC52D79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792"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FBF612C-CE5A-74F9-0D02-7D43C92BE15B}"/>
              </a:ext>
            </a:extLst>
          </p:cNvPr>
          <p:cNvSpPr>
            <a:spLocks noGrp="1"/>
          </p:cNvSpPr>
          <p:nvPr>
            <p:ph idx="1"/>
          </p:nvPr>
        </p:nvSpPr>
        <p:spPr>
          <a:xfrm>
            <a:off x="612648" y="3355848"/>
            <a:ext cx="6272784" cy="2825496"/>
          </a:xfrm>
        </p:spPr>
        <p:txBody>
          <a:bodyPr vert="horz" lIns="91440" tIns="45720" rIns="91440" bIns="45720" rtlCol="0" anchor="t">
            <a:normAutofit/>
          </a:bodyPr>
          <a:lstStyle/>
          <a:p>
            <a:r>
              <a:rPr lang="en-US" sz="2400">
                <a:solidFill>
                  <a:schemeClr val="bg1"/>
                </a:solidFill>
                <a:latin typeface="Fira Sans"/>
                <a:cs typeface="Calibri"/>
              </a:rPr>
              <a:t>2 south campus locations, 1 north campus location</a:t>
            </a:r>
          </a:p>
          <a:p>
            <a:r>
              <a:rPr lang="en-US" sz="2400">
                <a:solidFill>
                  <a:schemeClr val="bg1"/>
                </a:solidFill>
                <a:latin typeface="Fira Sans"/>
                <a:cs typeface="Calibri"/>
              </a:rPr>
              <a:t>Eco-display Classic+ at Wade King Recreation Center</a:t>
            </a:r>
          </a:p>
          <a:p>
            <a:r>
              <a:rPr lang="en-US" sz="2400">
                <a:solidFill>
                  <a:schemeClr val="bg1"/>
                </a:solidFill>
                <a:latin typeface="Fira Sans"/>
                <a:cs typeface="Calibri"/>
              </a:rPr>
              <a:t>Eco-display Compact units on Fairhaven Trail and High Street</a:t>
            </a:r>
          </a:p>
        </p:txBody>
      </p:sp>
      <p:cxnSp>
        <p:nvCxnSpPr>
          <p:cNvPr id="10" name="Straight Arrow Connector 9">
            <a:extLst>
              <a:ext uri="{FF2B5EF4-FFF2-40B4-BE49-F238E27FC236}">
                <a16:creationId xmlns:a16="http://schemas.microsoft.com/office/drawing/2014/main" id="{EFD7F097-6C04-FBC3-4D4E-4D1D39C8AE4D}"/>
              </a:ext>
            </a:extLst>
          </p:cNvPr>
          <p:cNvCxnSpPr/>
          <p:nvPr/>
        </p:nvCxnSpPr>
        <p:spPr>
          <a:xfrm>
            <a:off x="623454" y="671945"/>
            <a:ext cx="540328" cy="2"/>
          </a:xfrm>
          <a:prstGeom prst="straightConnector1">
            <a:avLst/>
          </a:prstGeom>
          <a:ln w="57150"/>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6113EF3F-48FF-8D0E-CC4F-DEB8F7CDB451}"/>
              </a:ext>
            </a:extLst>
          </p:cNvPr>
          <p:cNvCxnSpPr>
            <a:cxnSpLocks/>
          </p:cNvCxnSpPr>
          <p:nvPr/>
        </p:nvCxnSpPr>
        <p:spPr>
          <a:xfrm>
            <a:off x="581121" y="602159"/>
            <a:ext cx="610883" cy="2"/>
          </a:xfrm>
          <a:prstGeom prst="straightConnector1">
            <a:avLst/>
          </a:prstGeom>
          <a:ln w="57150"/>
        </p:spPr>
        <p:style>
          <a:lnRef idx="3">
            <a:schemeClr val="accent1"/>
          </a:lnRef>
          <a:fillRef idx="0">
            <a:schemeClr val="accent1"/>
          </a:fillRef>
          <a:effectRef idx="2">
            <a:schemeClr val="accent1"/>
          </a:effectRef>
          <a:fontRef idx="minor">
            <a:schemeClr val="tx1"/>
          </a:fontRef>
        </p:style>
      </p:cxnSp>
      <p:pic>
        <p:nvPicPr>
          <p:cNvPr id="5" name="Picture 4" descr="A picture containing outdoor, tree, scene, way&#10;&#10;Description automatically generated">
            <a:extLst>
              <a:ext uri="{FF2B5EF4-FFF2-40B4-BE49-F238E27FC236}">
                <a16:creationId xmlns:a16="http://schemas.microsoft.com/office/drawing/2014/main" id="{9F788244-6CA2-8E4C-23D0-EA22FC6F05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885" y="0"/>
            <a:ext cx="3357667" cy="2289502"/>
          </a:xfrm>
          <a:prstGeom prst="rect">
            <a:avLst/>
          </a:prstGeom>
        </p:spPr>
      </p:pic>
      <p:pic>
        <p:nvPicPr>
          <p:cNvPr id="12" name="Picture 11" descr="A picture containing outdoor, cloud, sky, road&#10;&#10;Description automatically generated">
            <a:extLst>
              <a:ext uri="{FF2B5EF4-FFF2-40B4-BE49-F238E27FC236}">
                <a16:creationId xmlns:a16="http://schemas.microsoft.com/office/drawing/2014/main" id="{C6739E5A-C928-16DB-D6F4-BAE2FA0D38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6607" y="2289515"/>
            <a:ext cx="3342222" cy="2278970"/>
          </a:xfrm>
          <a:prstGeom prst="rect">
            <a:avLst/>
          </a:prstGeom>
        </p:spPr>
      </p:pic>
      <p:pic>
        <p:nvPicPr>
          <p:cNvPr id="16" name="Picture 15" descr="A picture containing outdoor, road, scene, road surface&#10;&#10;Description automatically generated">
            <a:extLst>
              <a:ext uri="{FF2B5EF4-FFF2-40B4-BE49-F238E27FC236}">
                <a16:creationId xmlns:a16="http://schemas.microsoft.com/office/drawing/2014/main" id="{61E36C61-0622-F4C4-0155-8E507DE7B9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6860" y="4568485"/>
            <a:ext cx="3361716" cy="2289514"/>
          </a:xfrm>
          <a:prstGeom prst="rect">
            <a:avLst/>
          </a:prstGeom>
        </p:spPr>
      </p:pic>
      <p:sp>
        <p:nvSpPr>
          <p:cNvPr id="4" name="Rectangle 3">
            <a:extLst>
              <a:ext uri="{FF2B5EF4-FFF2-40B4-BE49-F238E27FC236}">
                <a16:creationId xmlns:a16="http://schemas.microsoft.com/office/drawing/2014/main" id="{4209FADF-C4CF-A7F9-AD5C-58322AAE39D2}"/>
              </a:ext>
            </a:extLst>
          </p:cNvPr>
          <p:cNvSpPr/>
          <p:nvPr/>
        </p:nvSpPr>
        <p:spPr>
          <a:xfrm>
            <a:off x="554182" y="554181"/>
            <a:ext cx="702622" cy="16823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8817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3F8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F92E9-357C-AE6D-38DE-5DC325098749}"/>
              </a:ext>
            </a:extLst>
          </p:cNvPr>
          <p:cNvSpPr>
            <a:spLocks noGrp="1"/>
          </p:cNvSpPr>
          <p:nvPr>
            <p:ph type="title"/>
          </p:nvPr>
        </p:nvSpPr>
        <p:spPr/>
        <p:txBody>
          <a:bodyPr/>
          <a:lstStyle/>
          <a:p>
            <a:r>
              <a:rPr lang="en-US" sz="3600">
                <a:solidFill>
                  <a:srgbClr val="BAD80A"/>
                </a:solidFill>
                <a:latin typeface="Montserrat Black"/>
                <a:cs typeface="Calibri Light"/>
              </a:rPr>
              <a:t>Location</a:t>
            </a:r>
            <a:r>
              <a:rPr lang="en-US">
                <a:solidFill>
                  <a:srgbClr val="BAD80A"/>
                </a:solidFill>
                <a:latin typeface="Montserrat Black"/>
                <a:cs typeface="Calibri Light"/>
              </a:rPr>
              <a:t> </a:t>
            </a:r>
            <a:r>
              <a:rPr lang="en-US" sz="3600">
                <a:solidFill>
                  <a:srgbClr val="BAD80A"/>
                </a:solidFill>
                <a:latin typeface="Montserrat Black"/>
                <a:cs typeface="Calibri Light"/>
              </a:rPr>
              <a:t>rationale</a:t>
            </a:r>
          </a:p>
        </p:txBody>
      </p:sp>
      <p:sp>
        <p:nvSpPr>
          <p:cNvPr id="3" name="Content Placeholder 2">
            <a:extLst>
              <a:ext uri="{FF2B5EF4-FFF2-40B4-BE49-F238E27FC236}">
                <a16:creationId xmlns:a16="http://schemas.microsoft.com/office/drawing/2014/main" id="{1762EB29-883A-916F-5CEE-F2FE247725E2}"/>
              </a:ext>
            </a:extLst>
          </p:cNvPr>
          <p:cNvSpPr>
            <a:spLocks noGrp="1"/>
          </p:cNvSpPr>
          <p:nvPr>
            <p:ph idx="1"/>
          </p:nvPr>
        </p:nvSpPr>
        <p:spPr>
          <a:xfrm>
            <a:off x="4772891" y="1825625"/>
            <a:ext cx="6594763" cy="4351338"/>
          </a:xfrm>
        </p:spPr>
        <p:txBody>
          <a:bodyPr vert="horz" lIns="91440" tIns="45720" rIns="91440" bIns="45720" rtlCol="0" anchor="t">
            <a:normAutofit/>
          </a:bodyPr>
          <a:lstStyle/>
          <a:p>
            <a:r>
              <a:rPr lang="en-US">
                <a:solidFill>
                  <a:schemeClr val="bg1"/>
                </a:solidFill>
                <a:latin typeface="Fira Sans"/>
                <a:cs typeface="Calibri"/>
              </a:rPr>
              <a:t>Vast majority of south campus bike traffic moves through the Fairhaven Trail and path alongside the Rec Center</a:t>
            </a:r>
          </a:p>
          <a:p>
            <a:r>
              <a:rPr lang="en-US">
                <a:solidFill>
                  <a:schemeClr val="bg1"/>
                </a:solidFill>
                <a:latin typeface="Fira Sans"/>
                <a:cs typeface="Calibri"/>
              </a:rPr>
              <a:t>Most of north campus traffic moves through high street.</a:t>
            </a:r>
          </a:p>
          <a:p>
            <a:r>
              <a:rPr lang="en-US">
                <a:solidFill>
                  <a:schemeClr val="bg1"/>
                </a:solidFill>
                <a:latin typeface="Fira Sans"/>
                <a:cs typeface="Calibri"/>
              </a:rPr>
              <a:t>These three locations would catch the vast majority of the traffic passing through and entering campus</a:t>
            </a:r>
          </a:p>
        </p:txBody>
      </p:sp>
      <p:pic>
        <p:nvPicPr>
          <p:cNvPr id="4" name="Picture 4" descr="Map&#10;&#10;Description automatically generated">
            <a:extLst>
              <a:ext uri="{FF2B5EF4-FFF2-40B4-BE49-F238E27FC236}">
                <a16:creationId xmlns:a16="http://schemas.microsoft.com/office/drawing/2014/main" id="{3BCEA991-852C-9080-9650-27A456CCE900}"/>
              </a:ext>
            </a:extLst>
          </p:cNvPr>
          <p:cNvPicPr>
            <a:picLocks noChangeAspect="1"/>
          </p:cNvPicPr>
          <p:nvPr/>
        </p:nvPicPr>
        <p:blipFill>
          <a:blip r:embed="rId3"/>
          <a:stretch>
            <a:fillRect/>
          </a:stretch>
        </p:blipFill>
        <p:spPr>
          <a:xfrm>
            <a:off x="138545" y="4235988"/>
            <a:ext cx="3934690" cy="2486970"/>
          </a:xfrm>
          <a:prstGeom prst="rect">
            <a:avLst/>
          </a:prstGeom>
        </p:spPr>
      </p:pic>
      <p:pic>
        <p:nvPicPr>
          <p:cNvPr id="5" name="Picture 5">
            <a:extLst>
              <a:ext uri="{FF2B5EF4-FFF2-40B4-BE49-F238E27FC236}">
                <a16:creationId xmlns:a16="http://schemas.microsoft.com/office/drawing/2014/main" id="{C85A1F71-5994-80D0-059F-56AF53C119CC}"/>
              </a:ext>
            </a:extLst>
          </p:cNvPr>
          <p:cNvPicPr>
            <a:picLocks noChangeAspect="1"/>
          </p:cNvPicPr>
          <p:nvPr/>
        </p:nvPicPr>
        <p:blipFill>
          <a:blip r:embed="rId4"/>
          <a:stretch>
            <a:fillRect/>
          </a:stretch>
        </p:blipFill>
        <p:spPr>
          <a:xfrm>
            <a:off x="138545" y="1581101"/>
            <a:ext cx="3934690" cy="2532014"/>
          </a:xfrm>
          <a:prstGeom prst="rect">
            <a:avLst/>
          </a:prstGeom>
        </p:spPr>
      </p:pic>
      <p:cxnSp>
        <p:nvCxnSpPr>
          <p:cNvPr id="6" name="Straight Arrow Connector 5">
            <a:extLst>
              <a:ext uri="{FF2B5EF4-FFF2-40B4-BE49-F238E27FC236}">
                <a16:creationId xmlns:a16="http://schemas.microsoft.com/office/drawing/2014/main" id="{F8347379-5F9E-B7AE-B333-53B3A1C0A58B}"/>
              </a:ext>
            </a:extLst>
          </p:cNvPr>
          <p:cNvCxnSpPr/>
          <p:nvPr/>
        </p:nvCxnSpPr>
        <p:spPr>
          <a:xfrm>
            <a:off x="789709" y="1350818"/>
            <a:ext cx="4516582" cy="13856"/>
          </a:xfrm>
          <a:prstGeom prst="straightConnector1">
            <a:avLst/>
          </a:prstGeom>
          <a:ln w="571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41223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3F8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085D1-4C34-21EF-8609-BC9B65861220}"/>
              </a:ext>
            </a:extLst>
          </p:cNvPr>
          <p:cNvSpPr>
            <a:spLocks noGrp="1"/>
          </p:cNvSpPr>
          <p:nvPr>
            <p:ph type="title"/>
          </p:nvPr>
        </p:nvSpPr>
        <p:spPr/>
        <p:txBody>
          <a:bodyPr/>
          <a:lstStyle/>
          <a:p>
            <a:r>
              <a:rPr lang="en-US" sz="3600">
                <a:solidFill>
                  <a:srgbClr val="BAD80A"/>
                </a:solidFill>
                <a:latin typeface="Montserrat Black"/>
                <a:cs typeface="Calibri Light"/>
              </a:rPr>
              <a:t>Why Eco-Counter?</a:t>
            </a:r>
            <a:endParaRPr lang="en-US" sz="3600">
              <a:solidFill>
                <a:srgbClr val="BAD80A"/>
              </a:solidFill>
              <a:latin typeface="Montserrat Black"/>
            </a:endParaRPr>
          </a:p>
        </p:txBody>
      </p:sp>
      <p:pic>
        <p:nvPicPr>
          <p:cNvPr id="4" name="Picture 4">
            <a:extLst>
              <a:ext uri="{FF2B5EF4-FFF2-40B4-BE49-F238E27FC236}">
                <a16:creationId xmlns:a16="http://schemas.microsoft.com/office/drawing/2014/main" id="{DE821567-AD65-7F6B-855E-DC393F5E78B1}"/>
              </a:ext>
            </a:extLst>
          </p:cNvPr>
          <p:cNvPicPr>
            <a:picLocks noGrp="1" noChangeAspect="1"/>
          </p:cNvPicPr>
          <p:nvPr>
            <p:ph idx="1"/>
          </p:nvPr>
        </p:nvPicPr>
        <p:blipFill>
          <a:blip r:embed="rId3"/>
          <a:stretch>
            <a:fillRect/>
          </a:stretch>
        </p:blipFill>
        <p:spPr>
          <a:xfrm>
            <a:off x="520033" y="2029262"/>
            <a:ext cx="4865299" cy="3595812"/>
          </a:xfrm>
        </p:spPr>
      </p:pic>
      <p:sp>
        <p:nvSpPr>
          <p:cNvPr id="5" name="TextBox 4">
            <a:extLst>
              <a:ext uri="{FF2B5EF4-FFF2-40B4-BE49-F238E27FC236}">
                <a16:creationId xmlns:a16="http://schemas.microsoft.com/office/drawing/2014/main" id="{3F0B3B7C-FB23-05AD-D2CC-C9EEB9AC669F}"/>
              </a:ext>
            </a:extLst>
          </p:cNvPr>
          <p:cNvSpPr txBox="1"/>
          <p:nvPr/>
        </p:nvSpPr>
        <p:spPr>
          <a:xfrm>
            <a:off x="5909931" y="684755"/>
            <a:ext cx="5914126"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solidFill>
                  <a:schemeClr val="bg1"/>
                </a:solidFill>
                <a:latin typeface="Fira Sans"/>
                <a:cs typeface="Calibri" panose="020F0502020204030204"/>
              </a:rPr>
              <a:t>Met with both Eco-Counter and </a:t>
            </a:r>
            <a:r>
              <a:rPr lang="en-US" sz="2400" err="1">
                <a:solidFill>
                  <a:schemeClr val="bg1"/>
                </a:solidFill>
                <a:latin typeface="Fira Sans"/>
                <a:cs typeface="Calibri" panose="020F0502020204030204"/>
              </a:rPr>
              <a:t>MetroCount</a:t>
            </a:r>
            <a:endParaRPr lang="en-US" sz="2400">
              <a:solidFill>
                <a:schemeClr val="bg1"/>
              </a:solidFill>
              <a:latin typeface="Fira Sans"/>
              <a:cs typeface="Calibri" panose="020F0502020204030204"/>
            </a:endParaRPr>
          </a:p>
          <a:p>
            <a:pPr marL="285750" indent="-285750">
              <a:buFont typeface="Arial"/>
              <a:buChar char="•"/>
            </a:pPr>
            <a:r>
              <a:rPr lang="en-US" sz="2400">
                <a:solidFill>
                  <a:schemeClr val="bg1"/>
                </a:solidFill>
                <a:latin typeface="Fira Sans"/>
                <a:cs typeface="Calibri" panose="020F0502020204030204"/>
              </a:rPr>
              <a:t>Discussed efficacy of each product with WSDOT, PSU, City of Seattle and several other users</a:t>
            </a:r>
            <a:endParaRPr lang="en-US">
              <a:solidFill>
                <a:schemeClr val="bg1"/>
              </a:solidFill>
              <a:cs typeface="Calibri" panose="020F0502020204030204"/>
            </a:endParaRPr>
          </a:p>
          <a:p>
            <a:pPr marL="285750" indent="-285750">
              <a:buFont typeface="Arial"/>
              <a:buChar char="•"/>
            </a:pPr>
            <a:r>
              <a:rPr lang="en-US" sz="2400">
                <a:solidFill>
                  <a:schemeClr val="bg1"/>
                </a:solidFill>
                <a:latin typeface="Fira Sans"/>
                <a:cs typeface="Calibri" panose="020F0502020204030204"/>
              </a:rPr>
              <a:t>Read reports from MNDOT, </a:t>
            </a:r>
            <a:r>
              <a:rPr lang="en-US" sz="2400" err="1">
                <a:solidFill>
                  <a:schemeClr val="bg1"/>
                </a:solidFill>
                <a:latin typeface="Fira Sans"/>
                <a:cs typeface="Calibri" panose="020F0502020204030204"/>
              </a:rPr>
              <a:t>MassTrails</a:t>
            </a:r>
            <a:r>
              <a:rPr lang="en-US" sz="2400">
                <a:solidFill>
                  <a:schemeClr val="bg1"/>
                </a:solidFill>
                <a:latin typeface="Fira Sans"/>
                <a:cs typeface="Calibri" panose="020F0502020204030204"/>
              </a:rPr>
              <a:t>, and NACTO on accuracy and choosing technology, including video monitoring using AI software </a:t>
            </a:r>
          </a:p>
          <a:p>
            <a:pPr marL="285750" indent="-285750">
              <a:buFont typeface="Arial"/>
              <a:buChar char="•"/>
            </a:pPr>
            <a:r>
              <a:rPr lang="en-US" sz="2400">
                <a:solidFill>
                  <a:schemeClr val="bg1"/>
                </a:solidFill>
                <a:latin typeface="Fira Sans"/>
                <a:cs typeface="Calibri" panose="020F0502020204030204"/>
              </a:rPr>
              <a:t>Eco-Counter is longer lasting, has continued customer support, and has a higher accuracy rate than </a:t>
            </a:r>
            <a:r>
              <a:rPr lang="en-US" sz="2400" err="1">
                <a:solidFill>
                  <a:schemeClr val="bg1"/>
                </a:solidFill>
                <a:latin typeface="Fira Sans"/>
                <a:cs typeface="Calibri" panose="020F0502020204030204"/>
              </a:rPr>
              <a:t>MetroCount</a:t>
            </a:r>
            <a:r>
              <a:rPr lang="en-US" sz="2400">
                <a:solidFill>
                  <a:schemeClr val="bg1"/>
                </a:solidFill>
                <a:latin typeface="Fira Sans"/>
                <a:cs typeface="Calibri" panose="020F0502020204030204"/>
              </a:rPr>
              <a:t> at 95%</a:t>
            </a:r>
          </a:p>
          <a:p>
            <a:pPr marL="285750" indent="-285750">
              <a:buFont typeface="Arial"/>
              <a:buChar char="•"/>
            </a:pPr>
            <a:r>
              <a:rPr lang="en-US" sz="2400">
                <a:solidFill>
                  <a:schemeClr val="bg1"/>
                </a:solidFill>
                <a:latin typeface="Fira Sans"/>
                <a:cs typeface="Calibri" panose="020F0502020204030204"/>
              </a:rPr>
              <a:t>Eco-Counter has the added bonus of integrating with state and local data</a:t>
            </a:r>
          </a:p>
          <a:p>
            <a:pPr marL="285750" indent="-285750">
              <a:buFont typeface="Arial"/>
              <a:buChar char="•"/>
            </a:pPr>
            <a:endParaRPr lang="en-US">
              <a:cs typeface="Calibri" panose="020F0502020204030204"/>
            </a:endParaRPr>
          </a:p>
        </p:txBody>
      </p:sp>
      <p:cxnSp>
        <p:nvCxnSpPr>
          <p:cNvPr id="6" name="Straight Arrow Connector 5">
            <a:extLst>
              <a:ext uri="{FF2B5EF4-FFF2-40B4-BE49-F238E27FC236}">
                <a16:creationId xmlns:a16="http://schemas.microsoft.com/office/drawing/2014/main" id="{D25F804B-8E24-4F57-F4CB-1722A6F7D2CB}"/>
              </a:ext>
            </a:extLst>
          </p:cNvPr>
          <p:cNvCxnSpPr/>
          <p:nvPr/>
        </p:nvCxnSpPr>
        <p:spPr>
          <a:xfrm flipV="1">
            <a:off x="939800" y="1233310"/>
            <a:ext cx="4329287" cy="2822"/>
          </a:xfrm>
          <a:prstGeom prst="straightConnector1">
            <a:avLst/>
          </a:prstGeom>
          <a:ln w="28575">
            <a:solidFill>
              <a:srgbClr val="BAD80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9721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F8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6A158-B1D7-7F57-1FC4-3B8AB0C22894}"/>
              </a:ext>
            </a:extLst>
          </p:cNvPr>
          <p:cNvSpPr>
            <a:spLocks noGrp="1"/>
          </p:cNvSpPr>
          <p:nvPr>
            <p:ph type="title"/>
          </p:nvPr>
        </p:nvSpPr>
        <p:spPr>
          <a:xfrm>
            <a:off x="4573638" y="-3169"/>
            <a:ext cx="3498112" cy="1307843"/>
          </a:xfrm>
        </p:spPr>
        <p:txBody>
          <a:bodyPr>
            <a:normAutofit/>
          </a:bodyPr>
          <a:lstStyle/>
          <a:p>
            <a:r>
              <a:rPr lang="en-US" sz="3600">
                <a:solidFill>
                  <a:srgbClr val="BAD80A"/>
                </a:solidFill>
                <a:latin typeface="Montserrat Black"/>
                <a:cs typeface="Calibri Light"/>
              </a:rPr>
              <a:t>Equipment</a:t>
            </a:r>
            <a:endParaRPr lang="en-US" sz="3600" err="1">
              <a:solidFill>
                <a:srgbClr val="BAD80A"/>
              </a:solidFill>
              <a:latin typeface="Montserrat Black"/>
            </a:endParaRPr>
          </a:p>
        </p:txBody>
      </p:sp>
      <p:pic>
        <p:nvPicPr>
          <p:cNvPr id="4" name="Picture 4" descr="A picture containing outdoor, tree, road, street&#10;&#10;Description automatically generated">
            <a:extLst>
              <a:ext uri="{FF2B5EF4-FFF2-40B4-BE49-F238E27FC236}">
                <a16:creationId xmlns:a16="http://schemas.microsoft.com/office/drawing/2014/main" id="{43ACF264-1E98-1DC0-9675-25FEB020143B}"/>
              </a:ext>
            </a:extLst>
          </p:cNvPr>
          <p:cNvPicPr>
            <a:picLocks noGrp="1" noChangeAspect="1"/>
          </p:cNvPicPr>
          <p:nvPr>
            <p:ph idx="1"/>
          </p:nvPr>
        </p:nvPicPr>
        <p:blipFill>
          <a:blip r:embed="rId3"/>
          <a:stretch>
            <a:fillRect/>
          </a:stretch>
        </p:blipFill>
        <p:spPr>
          <a:xfrm>
            <a:off x="351543" y="1362383"/>
            <a:ext cx="3945148" cy="2333471"/>
          </a:xfrm>
        </p:spPr>
      </p:pic>
      <p:pic>
        <p:nvPicPr>
          <p:cNvPr id="5" name="Picture 5" descr="A picture containing text, tree, outdoor, road&#10;&#10;Description automatically generated">
            <a:extLst>
              <a:ext uri="{FF2B5EF4-FFF2-40B4-BE49-F238E27FC236}">
                <a16:creationId xmlns:a16="http://schemas.microsoft.com/office/drawing/2014/main" id="{3D9EA8AC-6B51-CF18-3089-7C282C6EDD0E}"/>
              </a:ext>
            </a:extLst>
          </p:cNvPr>
          <p:cNvPicPr>
            <a:picLocks noChangeAspect="1"/>
          </p:cNvPicPr>
          <p:nvPr/>
        </p:nvPicPr>
        <p:blipFill>
          <a:blip r:embed="rId4"/>
          <a:stretch>
            <a:fillRect/>
          </a:stretch>
        </p:blipFill>
        <p:spPr>
          <a:xfrm>
            <a:off x="351509" y="4190730"/>
            <a:ext cx="4022784" cy="2545333"/>
          </a:xfrm>
          <a:prstGeom prst="rect">
            <a:avLst/>
          </a:prstGeom>
        </p:spPr>
      </p:pic>
      <p:sp>
        <p:nvSpPr>
          <p:cNvPr id="7" name="TextBox 1">
            <a:extLst>
              <a:ext uri="{FF2B5EF4-FFF2-40B4-BE49-F238E27FC236}">
                <a16:creationId xmlns:a16="http://schemas.microsoft.com/office/drawing/2014/main" id="{92A94407-41AC-37AB-1C76-8EEC78857E9F}"/>
              </a:ext>
            </a:extLst>
          </p:cNvPr>
          <p:cNvSpPr txBox="1"/>
          <p:nvPr/>
        </p:nvSpPr>
        <p:spPr>
          <a:xfrm>
            <a:off x="-322493" y="921105"/>
            <a:ext cx="519112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err="1">
                <a:solidFill>
                  <a:srgbClr val="BAD80A"/>
                </a:solidFill>
                <a:latin typeface="Montserrat Black" panose="00000A00000000000000" pitchFamily="2" charset="0"/>
              </a:rPr>
              <a:t>EcoDisplay</a:t>
            </a:r>
            <a:r>
              <a:rPr lang="en-US">
                <a:solidFill>
                  <a:srgbClr val="BAD80A"/>
                </a:solidFill>
                <a:latin typeface="Montserrat Black" panose="00000A00000000000000" pitchFamily="2" charset="0"/>
              </a:rPr>
              <a:t> Classic+</a:t>
            </a:r>
          </a:p>
        </p:txBody>
      </p:sp>
      <p:sp>
        <p:nvSpPr>
          <p:cNvPr id="8" name="TextBox 1">
            <a:extLst>
              <a:ext uri="{FF2B5EF4-FFF2-40B4-BE49-F238E27FC236}">
                <a16:creationId xmlns:a16="http://schemas.microsoft.com/office/drawing/2014/main" id="{80B0379C-D3E4-F0CA-8FB8-999FF38E841C}"/>
              </a:ext>
            </a:extLst>
          </p:cNvPr>
          <p:cNvSpPr txBox="1"/>
          <p:nvPr/>
        </p:nvSpPr>
        <p:spPr>
          <a:xfrm>
            <a:off x="-347786" y="3825773"/>
            <a:ext cx="519112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err="1">
                <a:solidFill>
                  <a:srgbClr val="BAD80A"/>
                </a:solidFill>
                <a:latin typeface="Montserrat Black" panose="00000A00000000000000" pitchFamily="2" charset="0"/>
              </a:rPr>
              <a:t>EcoDisplay</a:t>
            </a:r>
            <a:r>
              <a:rPr lang="en-US">
                <a:solidFill>
                  <a:srgbClr val="BAD80A"/>
                </a:solidFill>
                <a:latin typeface="Montserrat Black" panose="00000A00000000000000" pitchFamily="2" charset="0"/>
              </a:rPr>
              <a:t> Compact</a:t>
            </a:r>
          </a:p>
        </p:txBody>
      </p:sp>
      <p:sp>
        <p:nvSpPr>
          <p:cNvPr id="9" name="TextBox 8">
            <a:extLst>
              <a:ext uri="{FF2B5EF4-FFF2-40B4-BE49-F238E27FC236}">
                <a16:creationId xmlns:a16="http://schemas.microsoft.com/office/drawing/2014/main" id="{794FE512-8ACF-372B-9CD5-58DAF25113EC}"/>
              </a:ext>
            </a:extLst>
          </p:cNvPr>
          <p:cNvSpPr txBox="1"/>
          <p:nvPr/>
        </p:nvSpPr>
        <p:spPr>
          <a:xfrm>
            <a:off x="4736755" y="1365789"/>
            <a:ext cx="7188368"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err="1">
                <a:solidFill>
                  <a:srgbClr val="FFFFFF"/>
                </a:solidFill>
                <a:latin typeface="Fira Sans"/>
                <a:cs typeface="Calibri" panose="020F0502020204030204"/>
              </a:rPr>
              <a:t>EcoDisplay</a:t>
            </a:r>
            <a:r>
              <a:rPr lang="en-US" sz="2400">
                <a:solidFill>
                  <a:srgbClr val="FFFFFF"/>
                </a:solidFill>
                <a:latin typeface="Fira Sans"/>
                <a:cs typeface="Calibri" panose="020F0502020204030204"/>
              </a:rPr>
              <a:t> Classic+ is more visible, and would be placed in front of the Wade King Student Recreation Center</a:t>
            </a:r>
          </a:p>
          <a:p>
            <a:pPr marL="285750" indent="-285750">
              <a:buFont typeface="Arial"/>
              <a:buChar char="•"/>
            </a:pPr>
            <a:r>
              <a:rPr lang="en-US" sz="2400">
                <a:solidFill>
                  <a:srgbClr val="FFFFFF"/>
                </a:solidFill>
                <a:latin typeface="Fira Sans"/>
                <a:cs typeface="Calibri" panose="020F0502020204030204"/>
              </a:rPr>
              <a:t>Can be branded with Western colors and logo, Has the ability to display more than 5 metrics with real time updates</a:t>
            </a:r>
          </a:p>
          <a:p>
            <a:pPr marL="285750" indent="-285750">
              <a:buFont typeface="Arial"/>
              <a:buChar char="•"/>
            </a:pPr>
            <a:endParaRPr lang="en-US" sz="2400">
              <a:solidFill>
                <a:srgbClr val="FFFFFF"/>
              </a:solidFill>
              <a:latin typeface="Fira Sans"/>
              <a:cs typeface="Calibri" panose="020F0502020204030204"/>
            </a:endParaRPr>
          </a:p>
        </p:txBody>
      </p:sp>
      <p:sp>
        <p:nvSpPr>
          <p:cNvPr id="10" name="TextBox 9">
            <a:extLst>
              <a:ext uri="{FF2B5EF4-FFF2-40B4-BE49-F238E27FC236}">
                <a16:creationId xmlns:a16="http://schemas.microsoft.com/office/drawing/2014/main" id="{09943CAC-5266-15DF-8DBC-7071242D7961}"/>
              </a:ext>
            </a:extLst>
          </p:cNvPr>
          <p:cNvSpPr txBox="1"/>
          <p:nvPr/>
        </p:nvSpPr>
        <p:spPr>
          <a:xfrm>
            <a:off x="4736755" y="4190637"/>
            <a:ext cx="719504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err="1">
                <a:solidFill>
                  <a:srgbClr val="FFFFFF"/>
                </a:solidFill>
                <a:latin typeface="Fira Sans"/>
                <a:cs typeface="Calibri" panose="020F0502020204030204"/>
              </a:rPr>
              <a:t>EcoDisplay</a:t>
            </a:r>
            <a:r>
              <a:rPr lang="en-US" sz="2400">
                <a:solidFill>
                  <a:srgbClr val="FFFFFF"/>
                </a:solidFill>
                <a:latin typeface="Fira Sans"/>
                <a:cs typeface="Calibri" panose="020F0502020204030204"/>
              </a:rPr>
              <a:t> Compact is smaller, more affordable, and vandalism resistant. This model would be placed on the Fairhaven trail and High Street</a:t>
            </a:r>
          </a:p>
          <a:p>
            <a:pPr marL="285750" indent="-285750">
              <a:buFont typeface="Arial"/>
              <a:buChar char="•"/>
            </a:pPr>
            <a:r>
              <a:rPr lang="en-US" sz="2400">
                <a:solidFill>
                  <a:srgbClr val="FFFFFF"/>
                </a:solidFill>
                <a:latin typeface="Fira Sans"/>
                <a:cs typeface="Calibri" panose="020F0502020204030204"/>
              </a:rPr>
              <a:t>Can be branded with Western colors and logo, Has the ability to display 2 real time metric</a:t>
            </a:r>
          </a:p>
          <a:p>
            <a:pPr marL="285750" indent="-285750">
              <a:buFont typeface="Arial"/>
              <a:buChar char="•"/>
            </a:pPr>
            <a:r>
              <a:rPr lang="en-US" sz="2400">
                <a:solidFill>
                  <a:srgbClr val="FFFFFF"/>
                </a:solidFill>
                <a:latin typeface="Fira Sans"/>
                <a:cs typeface="Calibri" panose="020F0502020204030204"/>
              </a:rPr>
              <a:t>Has simpler install process</a:t>
            </a:r>
          </a:p>
          <a:p>
            <a:pPr marL="285750" indent="-285750">
              <a:buFont typeface="Arial"/>
              <a:buChar char="•"/>
            </a:pPr>
            <a:endParaRPr lang="en-US" sz="2400">
              <a:solidFill>
                <a:srgbClr val="FFFFFF"/>
              </a:solidFill>
              <a:latin typeface="Fira Sans"/>
              <a:cs typeface="Calibri" panose="020F0502020204030204"/>
            </a:endParaRPr>
          </a:p>
        </p:txBody>
      </p:sp>
      <p:cxnSp>
        <p:nvCxnSpPr>
          <p:cNvPr id="3" name="Straight Arrow Connector 2">
            <a:extLst>
              <a:ext uri="{FF2B5EF4-FFF2-40B4-BE49-F238E27FC236}">
                <a16:creationId xmlns:a16="http://schemas.microsoft.com/office/drawing/2014/main" id="{5C7A4282-BD15-13B8-78D1-C4146CDE1BCE}"/>
              </a:ext>
            </a:extLst>
          </p:cNvPr>
          <p:cNvCxnSpPr/>
          <p:nvPr/>
        </p:nvCxnSpPr>
        <p:spPr>
          <a:xfrm flipH="1" flipV="1">
            <a:off x="4576314" y="910087"/>
            <a:ext cx="2794959" cy="5751"/>
          </a:xfrm>
          <a:prstGeom prst="straightConnector1">
            <a:avLst/>
          </a:prstGeom>
          <a:ln w="28575">
            <a:solidFill>
              <a:srgbClr val="007AC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292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F8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49C03-5A8F-F813-9D34-9CD57A931A37}"/>
              </a:ext>
            </a:extLst>
          </p:cNvPr>
          <p:cNvSpPr>
            <a:spLocks noGrp="1"/>
          </p:cNvSpPr>
          <p:nvPr>
            <p:ph type="title"/>
          </p:nvPr>
        </p:nvSpPr>
        <p:spPr>
          <a:xfrm>
            <a:off x="838200" y="-45082"/>
            <a:ext cx="10515600" cy="1325563"/>
          </a:xfrm>
        </p:spPr>
        <p:txBody>
          <a:bodyPr/>
          <a:lstStyle/>
          <a:p>
            <a:r>
              <a:rPr lang="en-US" sz="3600">
                <a:solidFill>
                  <a:srgbClr val="BAD80A"/>
                </a:solidFill>
                <a:latin typeface="Montserrat Black"/>
              </a:rPr>
              <a:t>Intended Audience/Community Benefits</a:t>
            </a:r>
            <a:endParaRPr lang="en-US">
              <a:solidFill>
                <a:srgbClr val="BAD80A"/>
              </a:solidFill>
            </a:endParaRPr>
          </a:p>
        </p:txBody>
      </p:sp>
      <p:sp>
        <p:nvSpPr>
          <p:cNvPr id="3" name="Content Placeholder 2">
            <a:extLst>
              <a:ext uri="{FF2B5EF4-FFF2-40B4-BE49-F238E27FC236}">
                <a16:creationId xmlns:a16="http://schemas.microsoft.com/office/drawing/2014/main" id="{A63F2DDC-5483-1BA5-43E8-A000336C0F59}"/>
              </a:ext>
            </a:extLst>
          </p:cNvPr>
          <p:cNvSpPr>
            <a:spLocks noGrp="1"/>
          </p:cNvSpPr>
          <p:nvPr>
            <p:ph idx="1"/>
          </p:nvPr>
        </p:nvSpPr>
        <p:spPr>
          <a:xfrm>
            <a:off x="297097" y="3983737"/>
            <a:ext cx="5869584" cy="4323647"/>
          </a:xfrm>
        </p:spPr>
        <p:txBody>
          <a:bodyPr vert="horz" lIns="91440" tIns="45720" rIns="91440" bIns="45720" rtlCol="0" anchor="t">
            <a:normAutofit/>
          </a:bodyPr>
          <a:lstStyle/>
          <a:p>
            <a:r>
              <a:rPr lang="en-US" sz="2000">
                <a:solidFill>
                  <a:schemeClr val="bg1"/>
                </a:solidFill>
                <a:latin typeface="Fira Sans"/>
                <a:cs typeface="Calibri"/>
              </a:rPr>
              <a:t>Transportation Services, Facilities Management, and Capital Planning and Development</a:t>
            </a:r>
          </a:p>
          <a:p>
            <a:r>
              <a:rPr lang="en-US" sz="2000">
                <a:solidFill>
                  <a:schemeClr val="bg1"/>
                </a:solidFill>
                <a:latin typeface="Fira Sans"/>
                <a:cs typeface="Calibri"/>
              </a:rPr>
              <a:t>Students and faculty for statistical or data analysis</a:t>
            </a:r>
          </a:p>
          <a:p>
            <a:r>
              <a:rPr lang="en-US" sz="2000">
                <a:solidFill>
                  <a:schemeClr val="bg1"/>
                </a:solidFill>
                <a:latin typeface="Fira Sans"/>
                <a:cs typeface="Calibri"/>
              </a:rPr>
              <a:t>SEJF grant applicants</a:t>
            </a:r>
          </a:p>
          <a:p>
            <a:r>
              <a:rPr lang="en-US" sz="2000">
                <a:solidFill>
                  <a:schemeClr val="bg1"/>
                </a:solidFill>
                <a:latin typeface="Fira Sans"/>
                <a:cs typeface="Calibri"/>
              </a:rPr>
              <a:t>Riders and other pedestrians</a:t>
            </a:r>
          </a:p>
          <a:p>
            <a:r>
              <a:rPr lang="en-US" sz="2000">
                <a:solidFill>
                  <a:schemeClr val="bg1"/>
                </a:solidFill>
                <a:latin typeface="Fira Sans"/>
                <a:cs typeface="Calibri"/>
              </a:rPr>
              <a:t>Campus police and safety</a:t>
            </a:r>
          </a:p>
        </p:txBody>
      </p:sp>
      <p:sp>
        <p:nvSpPr>
          <p:cNvPr id="4" name="TextBox 3">
            <a:extLst>
              <a:ext uri="{FF2B5EF4-FFF2-40B4-BE49-F238E27FC236}">
                <a16:creationId xmlns:a16="http://schemas.microsoft.com/office/drawing/2014/main" id="{FC24D3A1-8BD7-80A1-09E2-78822298D778}"/>
              </a:ext>
            </a:extLst>
          </p:cNvPr>
          <p:cNvSpPr txBox="1"/>
          <p:nvPr/>
        </p:nvSpPr>
        <p:spPr>
          <a:xfrm>
            <a:off x="214594" y="3574990"/>
            <a:ext cx="420511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BAD80A"/>
                </a:solidFill>
                <a:latin typeface="Montserrat Black"/>
                <a:cs typeface="Calibri"/>
              </a:rPr>
              <a:t>Intended Audiences</a:t>
            </a:r>
            <a:endParaRPr lang="en-US" sz="2000">
              <a:solidFill>
                <a:srgbClr val="BAD80A"/>
              </a:solidFill>
              <a:latin typeface="Montserrat Black"/>
            </a:endParaRPr>
          </a:p>
        </p:txBody>
      </p:sp>
      <p:sp>
        <p:nvSpPr>
          <p:cNvPr id="5" name="TextBox 4">
            <a:extLst>
              <a:ext uri="{FF2B5EF4-FFF2-40B4-BE49-F238E27FC236}">
                <a16:creationId xmlns:a16="http://schemas.microsoft.com/office/drawing/2014/main" id="{24BC9743-8601-F843-CE5B-006EB76E388E}"/>
              </a:ext>
            </a:extLst>
          </p:cNvPr>
          <p:cNvSpPr txBox="1"/>
          <p:nvPr/>
        </p:nvSpPr>
        <p:spPr>
          <a:xfrm>
            <a:off x="6095999" y="1580443"/>
            <a:ext cx="420511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BAD80A"/>
                </a:solidFill>
                <a:latin typeface="Montserrat Black"/>
                <a:cs typeface="Calibri"/>
              </a:rPr>
              <a:t>Benefits to the community</a:t>
            </a:r>
          </a:p>
        </p:txBody>
      </p:sp>
      <p:sp>
        <p:nvSpPr>
          <p:cNvPr id="7" name="Content Placeholder 2">
            <a:extLst>
              <a:ext uri="{FF2B5EF4-FFF2-40B4-BE49-F238E27FC236}">
                <a16:creationId xmlns:a16="http://schemas.microsoft.com/office/drawing/2014/main" id="{E999A022-66F5-66BC-606F-48FE37564A54}"/>
              </a:ext>
            </a:extLst>
          </p:cNvPr>
          <p:cNvSpPr txBox="1">
            <a:spLocks/>
          </p:cNvSpPr>
          <p:nvPr/>
        </p:nvSpPr>
        <p:spPr>
          <a:xfrm>
            <a:off x="6098822" y="2034469"/>
            <a:ext cx="5788378" cy="429489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chemeClr val="bg1"/>
                </a:solidFill>
                <a:latin typeface="Fira Sans"/>
                <a:cs typeface="Calibri"/>
              </a:rPr>
              <a:t>Data will support future investments in infrastructure.</a:t>
            </a:r>
          </a:p>
          <a:p>
            <a:r>
              <a:rPr lang="en-US" sz="2000">
                <a:solidFill>
                  <a:schemeClr val="bg1"/>
                </a:solidFill>
                <a:latin typeface="Fira Sans"/>
                <a:cs typeface="Calibri"/>
              </a:rPr>
              <a:t>Data accessible to anyone including those doing analysis related to transportation. </a:t>
            </a:r>
          </a:p>
          <a:p>
            <a:r>
              <a:rPr lang="en-US" sz="2000">
                <a:solidFill>
                  <a:schemeClr val="bg1"/>
                </a:solidFill>
                <a:latin typeface="Fira Sans"/>
                <a:cs typeface="Calibri"/>
              </a:rPr>
              <a:t>Data will provide justification for grant applicants and facilitate accurate goal setting.</a:t>
            </a:r>
          </a:p>
          <a:p>
            <a:r>
              <a:rPr lang="en-US" sz="2000">
                <a:solidFill>
                  <a:schemeClr val="bg1"/>
                </a:solidFill>
                <a:latin typeface="Fira Sans"/>
                <a:cs typeface="Calibri"/>
              </a:rPr>
              <a:t>The displays will provide riders and other pedestrians on campus awareness of </a:t>
            </a:r>
            <a:r>
              <a:rPr lang="en-US" sz="2000" err="1">
                <a:solidFill>
                  <a:schemeClr val="bg1"/>
                </a:solidFill>
                <a:latin typeface="Fira Sans"/>
                <a:cs typeface="Calibri"/>
              </a:rPr>
              <a:t>micromobility</a:t>
            </a:r>
            <a:r>
              <a:rPr lang="en-US" sz="2000">
                <a:solidFill>
                  <a:schemeClr val="bg1"/>
                </a:solidFill>
                <a:latin typeface="Fira Sans"/>
                <a:cs typeface="Calibri"/>
              </a:rPr>
              <a:t> use.</a:t>
            </a:r>
          </a:p>
          <a:p>
            <a:r>
              <a:rPr lang="en-US" sz="2000">
                <a:solidFill>
                  <a:schemeClr val="bg1"/>
                </a:solidFill>
                <a:latin typeface="Fira Sans"/>
                <a:cs typeface="Calibri"/>
              </a:rPr>
              <a:t>Data will help campus safety organizations make predictions of </a:t>
            </a:r>
            <a:r>
              <a:rPr lang="en-US" sz="2000" err="1">
                <a:solidFill>
                  <a:schemeClr val="bg1"/>
                </a:solidFill>
                <a:latin typeface="Fira Sans"/>
                <a:cs typeface="Calibri"/>
              </a:rPr>
              <a:t>micromobility</a:t>
            </a:r>
            <a:r>
              <a:rPr lang="en-US" sz="2000">
                <a:solidFill>
                  <a:schemeClr val="bg1"/>
                </a:solidFill>
                <a:latin typeface="Fira Sans"/>
                <a:cs typeface="Calibri"/>
              </a:rPr>
              <a:t> use helping limit conflict and create future </a:t>
            </a:r>
            <a:r>
              <a:rPr lang="en-US" sz="2000" err="1">
                <a:solidFill>
                  <a:schemeClr val="bg1"/>
                </a:solidFill>
                <a:latin typeface="Fira Sans"/>
                <a:cs typeface="Calibri"/>
              </a:rPr>
              <a:t>micromobility</a:t>
            </a:r>
            <a:r>
              <a:rPr lang="en-US" sz="2000">
                <a:solidFill>
                  <a:schemeClr val="bg1"/>
                </a:solidFill>
                <a:latin typeface="Fira Sans"/>
                <a:cs typeface="Calibri"/>
              </a:rPr>
              <a:t> policies.</a:t>
            </a:r>
          </a:p>
        </p:txBody>
      </p:sp>
      <p:cxnSp>
        <p:nvCxnSpPr>
          <p:cNvPr id="8" name="Straight Arrow Connector 7">
            <a:extLst>
              <a:ext uri="{FF2B5EF4-FFF2-40B4-BE49-F238E27FC236}">
                <a16:creationId xmlns:a16="http://schemas.microsoft.com/office/drawing/2014/main" id="{D4765F99-DB32-5337-AA99-A6D66EE8F431}"/>
              </a:ext>
            </a:extLst>
          </p:cNvPr>
          <p:cNvCxnSpPr/>
          <p:nvPr/>
        </p:nvCxnSpPr>
        <p:spPr>
          <a:xfrm>
            <a:off x="723875" y="973702"/>
            <a:ext cx="10274058" cy="37381"/>
          </a:xfrm>
          <a:prstGeom prst="straightConnector1">
            <a:avLst/>
          </a:prstGeom>
          <a:ln w="28575">
            <a:solidFill>
              <a:srgbClr val="007AC8"/>
            </a:solidFill>
          </a:ln>
        </p:spPr>
        <p:style>
          <a:lnRef idx="1">
            <a:schemeClr val="accent1"/>
          </a:lnRef>
          <a:fillRef idx="0">
            <a:schemeClr val="accent1"/>
          </a:fillRef>
          <a:effectRef idx="0">
            <a:schemeClr val="accent1"/>
          </a:effectRef>
          <a:fontRef idx="minor">
            <a:schemeClr val="tx1"/>
          </a:fontRef>
        </p:style>
      </p:cxnSp>
      <p:pic>
        <p:nvPicPr>
          <p:cNvPr id="6" name="Picture 8">
            <a:extLst>
              <a:ext uri="{FF2B5EF4-FFF2-40B4-BE49-F238E27FC236}">
                <a16:creationId xmlns:a16="http://schemas.microsoft.com/office/drawing/2014/main" id="{57C85A44-3706-1E39-E21F-09D8E47DC380}"/>
              </a:ext>
            </a:extLst>
          </p:cNvPr>
          <p:cNvPicPr>
            <a:picLocks noChangeAspect="1"/>
          </p:cNvPicPr>
          <p:nvPr/>
        </p:nvPicPr>
        <p:blipFill>
          <a:blip r:embed="rId3"/>
          <a:stretch>
            <a:fillRect/>
          </a:stretch>
        </p:blipFill>
        <p:spPr>
          <a:xfrm>
            <a:off x="1311997" y="1237144"/>
            <a:ext cx="3723521" cy="2194270"/>
          </a:xfrm>
          <a:prstGeom prst="rect">
            <a:avLst/>
          </a:prstGeom>
        </p:spPr>
      </p:pic>
    </p:spTree>
    <p:extLst>
      <p:ext uri="{BB962C8B-B14F-4D97-AF65-F5344CB8AC3E}">
        <p14:creationId xmlns:p14="http://schemas.microsoft.com/office/powerpoint/2010/main" val="3650047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F8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25DC4-D014-0F3E-F705-3BFF42003E04}"/>
              </a:ext>
            </a:extLst>
          </p:cNvPr>
          <p:cNvSpPr>
            <a:spLocks noGrp="1"/>
          </p:cNvSpPr>
          <p:nvPr>
            <p:ph type="title"/>
          </p:nvPr>
        </p:nvSpPr>
        <p:spPr>
          <a:xfrm>
            <a:off x="725311" y="54681"/>
            <a:ext cx="10515600" cy="1325563"/>
          </a:xfrm>
        </p:spPr>
        <p:txBody>
          <a:bodyPr>
            <a:normAutofit/>
          </a:bodyPr>
          <a:lstStyle/>
          <a:p>
            <a:r>
              <a:rPr lang="en-US" sz="3600">
                <a:solidFill>
                  <a:srgbClr val="BAD80A"/>
                </a:solidFill>
                <a:latin typeface="Montserrat Black"/>
                <a:cs typeface="Calibri Light"/>
              </a:rPr>
              <a:t>Alignment with Sustainability goals</a:t>
            </a:r>
          </a:p>
        </p:txBody>
      </p:sp>
      <p:sp>
        <p:nvSpPr>
          <p:cNvPr id="3" name="Content Placeholder 2">
            <a:extLst>
              <a:ext uri="{FF2B5EF4-FFF2-40B4-BE49-F238E27FC236}">
                <a16:creationId xmlns:a16="http://schemas.microsoft.com/office/drawing/2014/main" id="{2500AE11-2695-05CF-50C4-D3F6F583BBC9}"/>
              </a:ext>
            </a:extLst>
          </p:cNvPr>
          <p:cNvSpPr>
            <a:spLocks noGrp="1"/>
          </p:cNvSpPr>
          <p:nvPr>
            <p:ph idx="1"/>
          </p:nvPr>
        </p:nvSpPr>
        <p:spPr>
          <a:xfrm>
            <a:off x="217312" y="4536554"/>
            <a:ext cx="11842042" cy="2516894"/>
          </a:xfrm>
        </p:spPr>
        <p:txBody>
          <a:bodyPr vert="horz" lIns="91440" tIns="45720" rIns="91440" bIns="45720" rtlCol="0" anchor="t">
            <a:normAutofit/>
          </a:bodyPr>
          <a:lstStyle/>
          <a:p>
            <a:r>
              <a:rPr lang="en-US" sz="1800" dirty="0">
                <a:solidFill>
                  <a:schemeClr val="bg1"/>
                </a:solidFill>
                <a:latin typeface="Fira Sans"/>
                <a:cs typeface="Calibri"/>
              </a:rPr>
              <a:t>Transportation: The project will provide data that will allow for a better understanding </a:t>
            </a:r>
            <a:r>
              <a:rPr lang="en-US" sz="1800" dirty="0" err="1">
                <a:solidFill>
                  <a:schemeClr val="bg1"/>
                </a:solidFill>
                <a:latin typeface="Fira Sans"/>
                <a:cs typeface="Calibri"/>
              </a:rPr>
              <a:t>micromobility</a:t>
            </a:r>
            <a:r>
              <a:rPr lang="en-US" sz="1800" dirty="0">
                <a:solidFill>
                  <a:schemeClr val="bg1"/>
                </a:solidFill>
                <a:latin typeface="Fira Sans"/>
                <a:cs typeface="Calibri"/>
              </a:rPr>
              <a:t> use, guide efficient resource use, and help the school to understand shifts in mobility patterns.</a:t>
            </a:r>
          </a:p>
          <a:p>
            <a:r>
              <a:rPr lang="en-US" sz="1800" dirty="0">
                <a:solidFill>
                  <a:schemeClr val="bg1"/>
                </a:solidFill>
                <a:latin typeface="Fira Sans"/>
                <a:cs typeface="Calibri"/>
              </a:rPr>
              <a:t>Built Environment: The project will provide visible indicators of ridership to those entering and leaving campus. The data provided will help in making infrastructure related decisions.</a:t>
            </a:r>
          </a:p>
          <a:p>
            <a:r>
              <a:rPr lang="en-US" sz="1800" dirty="0">
                <a:solidFill>
                  <a:schemeClr val="bg1"/>
                </a:solidFill>
                <a:latin typeface="Fira Sans"/>
                <a:cs typeface="Calibri"/>
              </a:rPr>
              <a:t>Curriculum and Research: The project will provide data for use by students and faculty in research and class work. The data can help users improve their data analysis skills and gain a better understanding of how to use transportation data.</a:t>
            </a:r>
          </a:p>
        </p:txBody>
      </p:sp>
      <p:sp>
        <p:nvSpPr>
          <p:cNvPr id="4" name="TextBox 3">
            <a:extLst>
              <a:ext uri="{FF2B5EF4-FFF2-40B4-BE49-F238E27FC236}">
                <a16:creationId xmlns:a16="http://schemas.microsoft.com/office/drawing/2014/main" id="{2EE60411-B429-50A6-DA2E-8CC12316D0DA}"/>
              </a:ext>
            </a:extLst>
          </p:cNvPr>
          <p:cNvSpPr txBox="1"/>
          <p:nvPr/>
        </p:nvSpPr>
        <p:spPr>
          <a:xfrm>
            <a:off x="369552" y="3825708"/>
            <a:ext cx="41486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7AC8"/>
                </a:solidFill>
                <a:latin typeface="Montserrat Black"/>
              </a:rPr>
              <a:t>Western sustainability Action Plan</a:t>
            </a:r>
            <a:endParaRPr lang="en-US">
              <a:solidFill>
                <a:srgbClr val="007AC8"/>
              </a:solidFill>
              <a:cs typeface="Calibri"/>
            </a:endParaRPr>
          </a:p>
        </p:txBody>
      </p:sp>
      <p:cxnSp>
        <p:nvCxnSpPr>
          <p:cNvPr id="5" name="Straight Arrow Connector 4">
            <a:extLst>
              <a:ext uri="{FF2B5EF4-FFF2-40B4-BE49-F238E27FC236}">
                <a16:creationId xmlns:a16="http://schemas.microsoft.com/office/drawing/2014/main" id="{19DBCA95-153D-DAAE-C01D-792898EB5311}"/>
              </a:ext>
            </a:extLst>
          </p:cNvPr>
          <p:cNvCxnSpPr/>
          <p:nvPr/>
        </p:nvCxnSpPr>
        <p:spPr>
          <a:xfrm>
            <a:off x="729899" y="983898"/>
            <a:ext cx="9028286" cy="25398"/>
          </a:xfrm>
          <a:prstGeom prst="straightConnector1">
            <a:avLst/>
          </a:prstGeom>
          <a:ln w="28575">
            <a:solidFill>
              <a:srgbClr val="BAD80A"/>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E04CA8B-C02D-A2BA-FB1F-B7AAB528188C}"/>
              </a:ext>
            </a:extLst>
          </p:cNvPr>
          <p:cNvSpPr txBox="1"/>
          <p:nvPr/>
        </p:nvSpPr>
        <p:spPr>
          <a:xfrm>
            <a:off x="4021666" y="1142999"/>
            <a:ext cx="41486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7AC8"/>
                </a:solidFill>
                <a:latin typeface="Montserrat Black"/>
                <a:cs typeface="Calibri"/>
              </a:rPr>
              <a:t>UN Sustainable Development Goals</a:t>
            </a:r>
          </a:p>
        </p:txBody>
      </p:sp>
      <p:sp>
        <p:nvSpPr>
          <p:cNvPr id="7" name="TextBox 6">
            <a:extLst>
              <a:ext uri="{FF2B5EF4-FFF2-40B4-BE49-F238E27FC236}">
                <a16:creationId xmlns:a16="http://schemas.microsoft.com/office/drawing/2014/main" id="{72D4D8AA-4020-1A74-5129-D442D2847CAE}"/>
              </a:ext>
            </a:extLst>
          </p:cNvPr>
          <p:cNvSpPr txBox="1"/>
          <p:nvPr/>
        </p:nvSpPr>
        <p:spPr>
          <a:xfrm>
            <a:off x="3899335" y="1776668"/>
            <a:ext cx="822077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solidFill>
                  <a:schemeClr val="bg1"/>
                </a:solidFill>
                <a:latin typeface="Fira Sans"/>
                <a:cs typeface="Calibri" panose="020F0502020204030204"/>
              </a:rPr>
              <a:t>Sustainable Cities and Communities: project will assist in shifting community from cars to </a:t>
            </a:r>
            <a:r>
              <a:rPr lang="en-US" err="1">
                <a:solidFill>
                  <a:schemeClr val="bg1"/>
                </a:solidFill>
                <a:latin typeface="Fira Sans"/>
                <a:cs typeface="Calibri" panose="020F0502020204030204"/>
              </a:rPr>
              <a:t>micromobility</a:t>
            </a:r>
            <a:r>
              <a:rPr lang="en-US">
                <a:solidFill>
                  <a:schemeClr val="bg1"/>
                </a:solidFill>
                <a:latin typeface="Fira Sans"/>
                <a:cs typeface="Calibri" panose="020F0502020204030204"/>
              </a:rPr>
              <a:t> by encouraging riders and providing information needed for planning.</a:t>
            </a:r>
          </a:p>
          <a:p>
            <a:pPr marL="285750" indent="-285750">
              <a:buFont typeface="Arial" panose="020B0604020202020204" pitchFamily="34" charset="0"/>
              <a:buChar char="•"/>
            </a:pPr>
            <a:r>
              <a:rPr lang="en-US">
                <a:solidFill>
                  <a:schemeClr val="bg1"/>
                </a:solidFill>
                <a:latin typeface="Fira Sans"/>
                <a:cs typeface="Calibri" panose="020F0502020204030204"/>
              </a:rPr>
              <a:t>Climate Action: Our project would help reduce emissions from ICE Vehicles through guiding initiatives to increase ridership</a:t>
            </a:r>
          </a:p>
          <a:p>
            <a:pPr marL="285750" indent="-285750">
              <a:buFont typeface="Arial" panose="020B0604020202020204" pitchFamily="34" charset="0"/>
              <a:buChar char="•"/>
            </a:pPr>
            <a:r>
              <a:rPr lang="en-US">
                <a:solidFill>
                  <a:schemeClr val="bg1"/>
                </a:solidFill>
                <a:latin typeface="Fira Sans"/>
                <a:cs typeface="Calibri" panose="020F0502020204030204"/>
              </a:rPr>
              <a:t>Good Health and Wellbeing: Biking and in particular commuting by bike provides a wide range of physical and mental health benefits</a:t>
            </a:r>
          </a:p>
        </p:txBody>
      </p:sp>
      <p:pic>
        <p:nvPicPr>
          <p:cNvPr id="8" name="Picture 8" descr="A picture containing grass, tree, outdoor, sky&#10;&#10;Description automatically generated">
            <a:extLst>
              <a:ext uri="{FF2B5EF4-FFF2-40B4-BE49-F238E27FC236}">
                <a16:creationId xmlns:a16="http://schemas.microsoft.com/office/drawing/2014/main" id="{AC0F944C-65E2-0046-5AA8-88F8BE5888B2}"/>
              </a:ext>
            </a:extLst>
          </p:cNvPr>
          <p:cNvPicPr>
            <a:picLocks noChangeAspect="1"/>
          </p:cNvPicPr>
          <p:nvPr/>
        </p:nvPicPr>
        <p:blipFill>
          <a:blip r:embed="rId3"/>
          <a:stretch>
            <a:fillRect/>
          </a:stretch>
        </p:blipFill>
        <p:spPr>
          <a:xfrm>
            <a:off x="222956" y="1202268"/>
            <a:ext cx="3674533" cy="2449688"/>
          </a:xfrm>
          <a:prstGeom prst="rect">
            <a:avLst/>
          </a:prstGeom>
        </p:spPr>
      </p:pic>
    </p:spTree>
    <p:extLst>
      <p:ext uri="{BB962C8B-B14F-4D97-AF65-F5344CB8AC3E}">
        <p14:creationId xmlns:p14="http://schemas.microsoft.com/office/powerpoint/2010/main" val="1417740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3F87"/>
        </a:solidFill>
        <a:effectLst/>
      </p:bgPr>
    </p:bg>
    <p:spTree>
      <p:nvGrpSpPr>
        <p:cNvPr id="1" name=""/>
        <p:cNvGrpSpPr/>
        <p:nvPr/>
      </p:nvGrpSpPr>
      <p:grpSpPr>
        <a:xfrm>
          <a:off x="0" y="0"/>
          <a:ext cx="0" cy="0"/>
          <a:chOff x="0" y="0"/>
          <a:chExt cx="0" cy="0"/>
        </a:xfrm>
      </p:grpSpPr>
      <p:sp>
        <p:nvSpPr>
          <p:cNvPr id="10" name="Flowchart: Connector 9">
            <a:extLst>
              <a:ext uri="{FF2B5EF4-FFF2-40B4-BE49-F238E27FC236}">
                <a16:creationId xmlns:a16="http://schemas.microsoft.com/office/drawing/2014/main" id="{6E7A27E5-1D5E-4E6C-2438-A6105F945F75}"/>
              </a:ext>
            </a:extLst>
          </p:cNvPr>
          <p:cNvSpPr/>
          <p:nvPr/>
        </p:nvSpPr>
        <p:spPr>
          <a:xfrm>
            <a:off x="9996687" y="-687348"/>
            <a:ext cx="2516037" cy="2386641"/>
          </a:xfrm>
          <a:prstGeom prst="flowChartConnector">
            <a:avLst/>
          </a:prstGeom>
          <a:solidFill>
            <a:srgbClr val="BAD8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2D2A13A-E8A7-3BD3-2ADD-D7ED417989A3}"/>
              </a:ext>
            </a:extLst>
          </p:cNvPr>
          <p:cNvSpPr txBox="1"/>
          <p:nvPr/>
        </p:nvSpPr>
        <p:spPr>
          <a:xfrm>
            <a:off x="952499" y="117592"/>
            <a:ext cx="73024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rgbClr val="BAD80A"/>
                </a:solidFill>
                <a:latin typeface="Montserrat Black"/>
              </a:rPr>
              <a:t>Project budget</a:t>
            </a:r>
            <a:endParaRPr lang="en-US" sz="3600">
              <a:solidFill>
                <a:srgbClr val="BAD80A"/>
              </a:solidFill>
            </a:endParaRPr>
          </a:p>
        </p:txBody>
      </p:sp>
      <p:cxnSp>
        <p:nvCxnSpPr>
          <p:cNvPr id="12" name="Straight Arrow Connector 11">
            <a:extLst>
              <a:ext uri="{FF2B5EF4-FFF2-40B4-BE49-F238E27FC236}">
                <a16:creationId xmlns:a16="http://schemas.microsoft.com/office/drawing/2014/main" id="{2B250B2C-F614-8493-F4AD-4D1D33F6ABC7}"/>
              </a:ext>
            </a:extLst>
          </p:cNvPr>
          <p:cNvCxnSpPr/>
          <p:nvPr/>
        </p:nvCxnSpPr>
        <p:spPr>
          <a:xfrm>
            <a:off x="1051092" y="704038"/>
            <a:ext cx="3732362" cy="23004"/>
          </a:xfrm>
          <a:prstGeom prst="straightConnector1">
            <a:avLst/>
          </a:prstGeom>
          <a:ln w="28575">
            <a:solidFill>
              <a:srgbClr val="BAD80A"/>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6">
            <a:extLst>
              <a:ext uri="{FF2B5EF4-FFF2-40B4-BE49-F238E27FC236}">
                <a16:creationId xmlns:a16="http://schemas.microsoft.com/office/drawing/2014/main" id="{29AE837D-52F9-C835-3921-B6861967987D}"/>
              </a:ext>
            </a:extLst>
          </p:cNvPr>
          <p:cNvGraphicFramePr>
            <a:graphicFrameLocks noGrp="1"/>
          </p:cNvGraphicFramePr>
          <p:nvPr>
            <p:ph idx="1"/>
            <p:extLst>
              <p:ext uri="{D42A27DB-BD31-4B8C-83A1-F6EECF244321}">
                <p14:modId xmlns:p14="http://schemas.microsoft.com/office/powerpoint/2010/main" val="1646233793"/>
              </p:ext>
            </p:extLst>
          </p:nvPr>
        </p:nvGraphicFramePr>
        <p:xfrm>
          <a:off x="569259" y="845911"/>
          <a:ext cx="10515598" cy="5867400"/>
        </p:xfrm>
        <a:graphic>
          <a:graphicData uri="http://schemas.openxmlformats.org/drawingml/2006/table">
            <a:tbl>
              <a:tblPr firstRow="1" bandRow="1">
                <a:tableStyleId>{5C22544A-7EE6-4342-B048-85BDC9FD1C3A}</a:tableStyleId>
              </a:tblPr>
              <a:tblGrid>
                <a:gridCol w="4858932">
                  <a:extLst>
                    <a:ext uri="{9D8B030D-6E8A-4147-A177-3AD203B41FA5}">
                      <a16:colId xmlns:a16="http://schemas.microsoft.com/office/drawing/2014/main" val="2304389436"/>
                    </a:ext>
                  </a:extLst>
                </a:gridCol>
                <a:gridCol w="1827538">
                  <a:extLst>
                    <a:ext uri="{9D8B030D-6E8A-4147-A177-3AD203B41FA5}">
                      <a16:colId xmlns:a16="http://schemas.microsoft.com/office/drawing/2014/main" val="2423054025"/>
                    </a:ext>
                  </a:extLst>
                </a:gridCol>
                <a:gridCol w="1218359">
                  <a:extLst>
                    <a:ext uri="{9D8B030D-6E8A-4147-A177-3AD203B41FA5}">
                      <a16:colId xmlns:a16="http://schemas.microsoft.com/office/drawing/2014/main" val="3893231531"/>
                    </a:ext>
                  </a:extLst>
                </a:gridCol>
                <a:gridCol w="2610769">
                  <a:extLst>
                    <a:ext uri="{9D8B030D-6E8A-4147-A177-3AD203B41FA5}">
                      <a16:colId xmlns:a16="http://schemas.microsoft.com/office/drawing/2014/main" val="1853538758"/>
                    </a:ext>
                  </a:extLst>
                </a:gridCol>
              </a:tblGrid>
              <a:tr h="171450">
                <a:tc>
                  <a:txBody>
                    <a:bodyPr/>
                    <a:lstStyle/>
                    <a:p>
                      <a:pPr fontAlgn="t"/>
                      <a:endParaRPr lang="en-US">
                        <a:effectLst/>
                      </a:endParaRPr>
                    </a:p>
                    <a:p>
                      <a:pPr rtl="0" fontAlgn="base"/>
                      <a:r>
                        <a:rPr lang="en-US" sz="1100">
                          <a:effectLst/>
                        </a:rPr>
                        <a:t>Budget item </a:t>
                      </a:r>
                      <a:endParaRPr lang="en-US">
                        <a:effectLst/>
                      </a:endParaRPr>
                    </a:p>
                  </a:txBody>
                  <a:tcPr/>
                </a:tc>
                <a:tc>
                  <a:txBody>
                    <a:bodyPr/>
                    <a:lstStyle/>
                    <a:p>
                      <a:pPr algn="ctr" fontAlgn="t"/>
                      <a:endParaRPr lang="en-US">
                        <a:effectLst/>
                      </a:endParaRPr>
                    </a:p>
                    <a:p>
                      <a:pPr rtl="0" fontAlgn="base"/>
                      <a:r>
                        <a:rPr lang="en-US" sz="1100">
                          <a:effectLst/>
                        </a:rPr>
                        <a:t>Cost per Item </a:t>
                      </a:r>
                      <a:endParaRPr lang="en-US">
                        <a:effectLst/>
                      </a:endParaRPr>
                    </a:p>
                  </a:txBody>
                  <a:tcPr/>
                </a:tc>
                <a:tc>
                  <a:txBody>
                    <a:bodyPr/>
                    <a:lstStyle/>
                    <a:p>
                      <a:pPr algn="ctr" fontAlgn="t"/>
                      <a:endParaRPr lang="en-US">
                        <a:effectLst/>
                      </a:endParaRPr>
                    </a:p>
                    <a:p>
                      <a:pPr rtl="0" fontAlgn="base"/>
                      <a:r>
                        <a:rPr lang="en-US" sz="1100">
                          <a:effectLst/>
                        </a:rPr>
                        <a:t>Quantity </a:t>
                      </a:r>
                      <a:endParaRPr lang="en-US">
                        <a:effectLst/>
                      </a:endParaRPr>
                    </a:p>
                  </a:txBody>
                  <a:tcPr/>
                </a:tc>
                <a:tc>
                  <a:txBody>
                    <a:bodyPr/>
                    <a:lstStyle/>
                    <a:p>
                      <a:pPr algn="ctr" fontAlgn="t"/>
                      <a:endParaRPr lang="en-US">
                        <a:effectLst/>
                      </a:endParaRPr>
                    </a:p>
                    <a:p>
                      <a:pPr rtl="0" fontAlgn="base"/>
                      <a:r>
                        <a:rPr lang="en-US" sz="1100">
                          <a:effectLst/>
                        </a:rPr>
                        <a:t>Cost </a:t>
                      </a:r>
                      <a:endParaRPr lang="en-US">
                        <a:effectLst/>
                      </a:endParaRPr>
                    </a:p>
                  </a:txBody>
                  <a:tcPr/>
                </a:tc>
                <a:extLst>
                  <a:ext uri="{0D108BD9-81ED-4DB2-BD59-A6C34878D82A}">
                    <a16:rowId xmlns:a16="http://schemas.microsoft.com/office/drawing/2014/main" val="917179561"/>
                  </a:ext>
                </a:extLst>
              </a:tr>
              <a:tr h="171450">
                <a:tc>
                  <a:txBody>
                    <a:bodyPr/>
                    <a:lstStyle/>
                    <a:p>
                      <a:pPr fontAlgn="t"/>
                      <a:endParaRPr lang="en-US">
                        <a:effectLst/>
                      </a:endParaRPr>
                    </a:p>
                    <a:p>
                      <a:pPr rtl="0" fontAlgn="base"/>
                      <a:r>
                        <a:rPr lang="en-US" sz="1100">
                          <a:effectLst/>
                        </a:rPr>
                        <a:t>Materials-Eco-Display Classic </a:t>
                      </a:r>
                      <a:endParaRPr lang="en-US">
                        <a:effectLst/>
                      </a:endParaRPr>
                    </a:p>
                  </a:txBody>
                  <a:tcPr/>
                </a:tc>
                <a:tc>
                  <a:txBody>
                    <a:bodyPr/>
                    <a:lstStyle/>
                    <a:p>
                      <a:pPr fontAlgn="t"/>
                      <a:endParaRPr lang="en-US">
                        <a:effectLst/>
                      </a:endParaRPr>
                    </a:p>
                    <a:p>
                      <a:pPr rtl="0" fontAlgn="base"/>
                      <a:r>
                        <a:rPr lang="en-US" sz="1100">
                          <a:effectLst/>
                        </a:rPr>
                        <a:t>$29,385 </a:t>
                      </a:r>
                      <a:endParaRPr lang="en-US">
                        <a:effectLst/>
                      </a:endParaRPr>
                    </a:p>
                  </a:txBody>
                  <a:tcPr/>
                </a:tc>
                <a:tc>
                  <a:txBody>
                    <a:bodyPr/>
                    <a:lstStyle/>
                    <a:p>
                      <a:pPr fontAlgn="t"/>
                      <a:endParaRPr lang="en-US">
                        <a:effectLst/>
                      </a:endParaRPr>
                    </a:p>
                    <a:p>
                      <a:pPr rtl="0" fontAlgn="base"/>
                      <a:r>
                        <a:rPr lang="en-US" sz="1100">
                          <a:effectLst/>
                        </a:rPr>
                        <a:t>1 </a:t>
                      </a:r>
                      <a:endParaRPr lang="en-US">
                        <a:effectLst/>
                      </a:endParaRPr>
                    </a:p>
                  </a:txBody>
                  <a:tcPr/>
                </a:tc>
                <a:tc>
                  <a:txBody>
                    <a:bodyPr/>
                    <a:lstStyle/>
                    <a:p>
                      <a:pPr fontAlgn="t"/>
                      <a:endParaRPr lang="en-US">
                        <a:effectLst/>
                      </a:endParaRPr>
                    </a:p>
                    <a:p>
                      <a:pPr rtl="0" fontAlgn="base"/>
                      <a:r>
                        <a:rPr lang="en-US" sz="1100">
                          <a:effectLst/>
                        </a:rPr>
                        <a:t>$29,385 </a:t>
                      </a:r>
                      <a:endParaRPr lang="en-US">
                        <a:effectLst/>
                      </a:endParaRPr>
                    </a:p>
                  </a:txBody>
                  <a:tcPr/>
                </a:tc>
                <a:extLst>
                  <a:ext uri="{0D108BD9-81ED-4DB2-BD59-A6C34878D82A}">
                    <a16:rowId xmlns:a16="http://schemas.microsoft.com/office/drawing/2014/main" val="3552997281"/>
                  </a:ext>
                </a:extLst>
              </a:tr>
              <a:tr h="171450">
                <a:tc>
                  <a:txBody>
                    <a:bodyPr/>
                    <a:lstStyle/>
                    <a:p>
                      <a:pPr fontAlgn="t"/>
                      <a:endParaRPr lang="en-US">
                        <a:effectLst/>
                      </a:endParaRPr>
                    </a:p>
                    <a:p>
                      <a:pPr rtl="0" fontAlgn="base"/>
                      <a:r>
                        <a:rPr lang="en-US" sz="1100">
                          <a:effectLst/>
                        </a:rPr>
                        <a:t>Materials-Eco-Display Compact </a:t>
                      </a:r>
                      <a:endParaRPr lang="en-US">
                        <a:effectLst/>
                      </a:endParaRPr>
                    </a:p>
                  </a:txBody>
                  <a:tcPr/>
                </a:tc>
                <a:tc>
                  <a:txBody>
                    <a:bodyPr/>
                    <a:lstStyle/>
                    <a:p>
                      <a:pPr fontAlgn="t"/>
                      <a:endParaRPr lang="en-US">
                        <a:effectLst/>
                      </a:endParaRPr>
                    </a:p>
                    <a:p>
                      <a:pPr rtl="0" fontAlgn="base"/>
                      <a:r>
                        <a:rPr lang="en-US" sz="1100">
                          <a:effectLst/>
                        </a:rPr>
                        <a:t>$9,900 </a:t>
                      </a:r>
                      <a:endParaRPr lang="en-US">
                        <a:effectLst/>
                      </a:endParaRPr>
                    </a:p>
                  </a:txBody>
                  <a:tcPr/>
                </a:tc>
                <a:tc>
                  <a:txBody>
                    <a:bodyPr/>
                    <a:lstStyle/>
                    <a:p>
                      <a:pPr fontAlgn="t"/>
                      <a:endParaRPr lang="en-US">
                        <a:effectLst/>
                      </a:endParaRPr>
                    </a:p>
                    <a:p>
                      <a:pPr rtl="0" fontAlgn="base"/>
                      <a:r>
                        <a:rPr lang="en-US" sz="1100">
                          <a:effectLst/>
                        </a:rPr>
                        <a:t>2 </a:t>
                      </a:r>
                      <a:endParaRPr lang="en-US">
                        <a:effectLst/>
                      </a:endParaRPr>
                    </a:p>
                  </a:txBody>
                  <a:tcPr/>
                </a:tc>
                <a:tc>
                  <a:txBody>
                    <a:bodyPr/>
                    <a:lstStyle/>
                    <a:p>
                      <a:pPr fontAlgn="t"/>
                      <a:endParaRPr lang="en-US">
                        <a:effectLst/>
                      </a:endParaRPr>
                    </a:p>
                    <a:p>
                      <a:pPr rtl="0" fontAlgn="base"/>
                      <a:r>
                        <a:rPr lang="en-US" sz="1100">
                          <a:effectLst/>
                        </a:rPr>
                        <a:t>$19,800 </a:t>
                      </a:r>
                      <a:endParaRPr lang="en-US">
                        <a:effectLst/>
                      </a:endParaRPr>
                    </a:p>
                  </a:txBody>
                  <a:tcPr/>
                </a:tc>
                <a:extLst>
                  <a:ext uri="{0D108BD9-81ED-4DB2-BD59-A6C34878D82A}">
                    <a16:rowId xmlns:a16="http://schemas.microsoft.com/office/drawing/2014/main" val="1542343185"/>
                  </a:ext>
                </a:extLst>
              </a:tr>
              <a:tr h="171450">
                <a:tc>
                  <a:txBody>
                    <a:bodyPr/>
                    <a:lstStyle/>
                    <a:p>
                      <a:pPr fontAlgn="t"/>
                      <a:endParaRPr lang="en-US">
                        <a:effectLst/>
                      </a:endParaRPr>
                    </a:p>
                    <a:p>
                      <a:pPr rtl="0" fontAlgn="base"/>
                      <a:r>
                        <a:rPr lang="en-US" sz="1100">
                          <a:effectLst/>
                        </a:rPr>
                        <a:t>Shipping Cost </a:t>
                      </a:r>
                      <a:endParaRPr lang="en-US">
                        <a:effectLst/>
                      </a:endParaRPr>
                    </a:p>
                  </a:txBody>
                  <a:tcPr/>
                </a:tc>
                <a:tc>
                  <a:txBody>
                    <a:bodyPr/>
                    <a:lstStyle/>
                    <a:p>
                      <a:pPr fontAlgn="t"/>
                      <a:endParaRPr lang="en-US">
                        <a:effectLst/>
                      </a:endParaRPr>
                    </a:p>
                    <a:p>
                      <a:pPr rtl="0" fontAlgn="base"/>
                      <a:r>
                        <a:rPr lang="en-US" sz="1100">
                          <a:effectLst/>
                        </a:rPr>
                        <a:t>$3,000 </a:t>
                      </a:r>
                      <a:endParaRPr lang="en-US">
                        <a:effectLst/>
                      </a:endParaRPr>
                    </a:p>
                  </a:txBody>
                  <a:tcPr/>
                </a:tc>
                <a:tc>
                  <a:txBody>
                    <a:bodyPr/>
                    <a:lstStyle/>
                    <a:p>
                      <a:pPr fontAlgn="t"/>
                      <a:endParaRPr lang="en-US">
                        <a:effectLst/>
                      </a:endParaRPr>
                    </a:p>
                    <a:p>
                      <a:pPr rtl="0" fontAlgn="base"/>
                      <a:r>
                        <a:rPr lang="en-US" sz="1100">
                          <a:effectLst/>
                        </a:rPr>
                        <a:t>1 </a:t>
                      </a:r>
                      <a:endParaRPr lang="en-US">
                        <a:effectLst/>
                      </a:endParaRPr>
                    </a:p>
                  </a:txBody>
                  <a:tcPr/>
                </a:tc>
                <a:tc>
                  <a:txBody>
                    <a:bodyPr/>
                    <a:lstStyle/>
                    <a:p>
                      <a:pPr fontAlgn="t"/>
                      <a:endParaRPr lang="en-US">
                        <a:effectLst/>
                      </a:endParaRPr>
                    </a:p>
                    <a:p>
                      <a:pPr rtl="0" fontAlgn="base"/>
                      <a:r>
                        <a:rPr lang="en-US" sz="1100">
                          <a:effectLst/>
                        </a:rPr>
                        <a:t>$3,000 </a:t>
                      </a:r>
                      <a:endParaRPr lang="en-US">
                        <a:effectLst/>
                      </a:endParaRPr>
                    </a:p>
                  </a:txBody>
                  <a:tcPr/>
                </a:tc>
                <a:extLst>
                  <a:ext uri="{0D108BD9-81ED-4DB2-BD59-A6C34878D82A}">
                    <a16:rowId xmlns:a16="http://schemas.microsoft.com/office/drawing/2014/main" val="1582482531"/>
                  </a:ext>
                </a:extLst>
              </a:tr>
              <a:tr h="171450">
                <a:tc>
                  <a:txBody>
                    <a:bodyPr/>
                    <a:lstStyle/>
                    <a:p>
                      <a:pPr fontAlgn="t"/>
                      <a:endParaRPr lang="en-US">
                        <a:effectLst/>
                      </a:endParaRPr>
                    </a:p>
                    <a:p>
                      <a:pPr rtl="0" fontAlgn="base"/>
                      <a:r>
                        <a:rPr lang="en-US" sz="1100">
                          <a:effectLst/>
                        </a:rPr>
                        <a:t>Installation Assistance  </a:t>
                      </a:r>
                      <a:endParaRPr lang="en-US">
                        <a:effectLst/>
                      </a:endParaRPr>
                    </a:p>
                  </a:txBody>
                  <a:tcPr/>
                </a:tc>
                <a:tc>
                  <a:txBody>
                    <a:bodyPr/>
                    <a:lstStyle/>
                    <a:p>
                      <a:pPr fontAlgn="t"/>
                      <a:endParaRPr lang="en-US">
                        <a:effectLst/>
                      </a:endParaRPr>
                    </a:p>
                    <a:p>
                      <a:pPr rtl="0" fontAlgn="base"/>
                      <a:r>
                        <a:rPr lang="en-US" sz="1100">
                          <a:effectLst/>
                        </a:rPr>
                        <a:t>$8,000 </a:t>
                      </a:r>
                      <a:endParaRPr lang="en-US">
                        <a:effectLst/>
                      </a:endParaRPr>
                    </a:p>
                  </a:txBody>
                  <a:tcPr/>
                </a:tc>
                <a:tc>
                  <a:txBody>
                    <a:bodyPr/>
                    <a:lstStyle/>
                    <a:p>
                      <a:pPr fontAlgn="t"/>
                      <a:endParaRPr lang="en-US">
                        <a:effectLst/>
                      </a:endParaRPr>
                    </a:p>
                    <a:p>
                      <a:pPr rtl="0" fontAlgn="base"/>
                      <a:r>
                        <a:rPr lang="en-US" sz="1100">
                          <a:effectLst/>
                        </a:rPr>
                        <a:t>1 </a:t>
                      </a:r>
                      <a:endParaRPr lang="en-US">
                        <a:effectLst/>
                      </a:endParaRPr>
                    </a:p>
                  </a:txBody>
                  <a:tcPr/>
                </a:tc>
                <a:tc>
                  <a:txBody>
                    <a:bodyPr/>
                    <a:lstStyle/>
                    <a:p>
                      <a:pPr fontAlgn="t"/>
                      <a:endParaRPr lang="en-US">
                        <a:effectLst/>
                      </a:endParaRPr>
                    </a:p>
                    <a:p>
                      <a:pPr rtl="0" fontAlgn="base"/>
                      <a:r>
                        <a:rPr lang="en-US" sz="1100">
                          <a:effectLst/>
                        </a:rPr>
                        <a:t>$8,000 </a:t>
                      </a:r>
                      <a:endParaRPr lang="en-US">
                        <a:effectLst/>
                      </a:endParaRPr>
                    </a:p>
                  </a:txBody>
                  <a:tcPr/>
                </a:tc>
                <a:extLst>
                  <a:ext uri="{0D108BD9-81ED-4DB2-BD59-A6C34878D82A}">
                    <a16:rowId xmlns:a16="http://schemas.microsoft.com/office/drawing/2014/main" val="2458706219"/>
                  </a:ext>
                </a:extLst>
              </a:tr>
              <a:tr h="171450">
                <a:tc>
                  <a:txBody>
                    <a:bodyPr/>
                    <a:lstStyle/>
                    <a:p>
                      <a:pPr fontAlgn="t"/>
                      <a:endParaRPr lang="en-US">
                        <a:effectLst/>
                      </a:endParaRPr>
                    </a:p>
                    <a:p>
                      <a:pPr rtl="0" fontAlgn="base"/>
                      <a:r>
                        <a:rPr lang="en-US" sz="1100">
                          <a:effectLst/>
                        </a:rPr>
                        <a:t>Location 1 Installation, Facilities </a:t>
                      </a:r>
                      <a:endParaRPr lang="en-US">
                        <a:effectLst/>
                      </a:endParaRPr>
                    </a:p>
                  </a:txBody>
                  <a:tcPr/>
                </a:tc>
                <a:tc>
                  <a:txBody>
                    <a:bodyPr/>
                    <a:lstStyle/>
                    <a:p>
                      <a:pPr fontAlgn="t"/>
                      <a:endParaRPr lang="en-US">
                        <a:effectLst/>
                      </a:endParaRPr>
                    </a:p>
                    <a:p>
                      <a:pPr rtl="0" fontAlgn="base"/>
                      <a:r>
                        <a:rPr lang="en-US" sz="1100">
                          <a:effectLst/>
                        </a:rPr>
                        <a:t>$8,000 estimated </a:t>
                      </a:r>
                      <a:endParaRPr lang="en-US">
                        <a:effectLst/>
                      </a:endParaRPr>
                    </a:p>
                  </a:txBody>
                  <a:tcPr/>
                </a:tc>
                <a:tc>
                  <a:txBody>
                    <a:bodyPr/>
                    <a:lstStyle/>
                    <a:p>
                      <a:pPr fontAlgn="t"/>
                      <a:endParaRPr lang="en-US">
                        <a:effectLst/>
                      </a:endParaRPr>
                    </a:p>
                    <a:p>
                      <a:pPr rtl="0" fontAlgn="base"/>
                      <a:r>
                        <a:rPr lang="en-US" sz="1100">
                          <a:effectLst/>
                        </a:rPr>
                        <a:t>1 </a:t>
                      </a:r>
                      <a:endParaRPr lang="en-US">
                        <a:effectLst/>
                      </a:endParaRPr>
                    </a:p>
                  </a:txBody>
                  <a:tcPr/>
                </a:tc>
                <a:tc>
                  <a:txBody>
                    <a:bodyPr/>
                    <a:lstStyle/>
                    <a:p>
                      <a:pPr fontAlgn="t"/>
                      <a:endParaRPr lang="en-US">
                        <a:effectLst/>
                      </a:endParaRPr>
                    </a:p>
                    <a:p>
                      <a:pPr rtl="0" fontAlgn="base"/>
                      <a:r>
                        <a:rPr lang="en-US" sz="1100">
                          <a:effectLst/>
                        </a:rPr>
                        <a:t>$8,000 </a:t>
                      </a:r>
                      <a:endParaRPr lang="en-US">
                        <a:effectLst/>
                      </a:endParaRPr>
                    </a:p>
                  </a:txBody>
                  <a:tcPr/>
                </a:tc>
                <a:extLst>
                  <a:ext uri="{0D108BD9-81ED-4DB2-BD59-A6C34878D82A}">
                    <a16:rowId xmlns:a16="http://schemas.microsoft.com/office/drawing/2014/main" val="387851782"/>
                  </a:ext>
                </a:extLst>
              </a:tr>
              <a:tr h="171450">
                <a:tc>
                  <a:txBody>
                    <a:bodyPr/>
                    <a:lstStyle/>
                    <a:p>
                      <a:pPr fontAlgn="t"/>
                      <a:endParaRPr lang="en-US">
                        <a:effectLst/>
                      </a:endParaRPr>
                    </a:p>
                    <a:p>
                      <a:pPr rtl="0" fontAlgn="base"/>
                      <a:r>
                        <a:rPr lang="en-US" sz="1100">
                          <a:effectLst/>
                        </a:rPr>
                        <a:t>Location 2 Installation, Facilities </a:t>
                      </a:r>
                      <a:endParaRPr lang="en-US">
                        <a:effectLst/>
                      </a:endParaRPr>
                    </a:p>
                  </a:txBody>
                  <a:tcPr/>
                </a:tc>
                <a:tc>
                  <a:txBody>
                    <a:bodyPr/>
                    <a:lstStyle/>
                    <a:p>
                      <a:pPr fontAlgn="t"/>
                      <a:endParaRPr lang="en-US">
                        <a:effectLst/>
                      </a:endParaRPr>
                    </a:p>
                    <a:p>
                      <a:pPr rtl="0" fontAlgn="base"/>
                      <a:r>
                        <a:rPr lang="en-US" sz="1100">
                          <a:effectLst/>
                        </a:rPr>
                        <a:t>$5,000 estimated </a:t>
                      </a:r>
                      <a:endParaRPr lang="en-US">
                        <a:effectLst/>
                      </a:endParaRPr>
                    </a:p>
                  </a:txBody>
                  <a:tcPr/>
                </a:tc>
                <a:tc>
                  <a:txBody>
                    <a:bodyPr/>
                    <a:lstStyle/>
                    <a:p>
                      <a:pPr fontAlgn="t"/>
                      <a:endParaRPr lang="en-US">
                        <a:effectLst/>
                      </a:endParaRPr>
                    </a:p>
                    <a:p>
                      <a:pPr rtl="0" fontAlgn="base"/>
                      <a:r>
                        <a:rPr lang="en-US" sz="1100">
                          <a:effectLst/>
                        </a:rPr>
                        <a:t>1 </a:t>
                      </a:r>
                      <a:endParaRPr lang="en-US">
                        <a:effectLst/>
                      </a:endParaRPr>
                    </a:p>
                  </a:txBody>
                  <a:tcPr/>
                </a:tc>
                <a:tc>
                  <a:txBody>
                    <a:bodyPr/>
                    <a:lstStyle/>
                    <a:p>
                      <a:pPr fontAlgn="t"/>
                      <a:endParaRPr lang="en-US">
                        <a:effectLst/>
                      </a:endParaRPr>
                    </a:p>
                    <a:p>
                      <a:pPr rtl="0" fontAlgn="base"/>
                      <a:r>
                        <a:rPr lang="en-US" sz="1100">
                          <a:effectLst/>
                        </a:rPr>
                        <a:t>$5,000 </a:t>
                      </a:r>
                      <a:endParaRPr lang="en-US">
                        <a:effectLst/>
                      </a:endParaRPr>
                    </a:p>
                  </a:txBody>
                  <a:tcPr/>
                </a:tc>
                <a:extLst>
                  <a:ext uri="{0D108BD9-81ED-4DB2-BD59-A6C34878D82A}">
                    <a16:rowId xmlns:a16="http://schemas.microsoft.com/office/drawing/2014/main" val="1933399654"/>
                  </a:ext>
                </a:extLst>
              </a:tr>
              <a:tr h="171450">
                <a:tc>
                  <a:txBody>
                    <a:bodyPr/>
                    <a:lstStyle/>
                    <a:p>
                      <a:pPr fontAlgn="t"/>
                      <a:endParaRPr lang="en-US">
                        <a:effectLst/>
                      </a:endParaRPr>
                    </a:p>
                    <a:p>
                      <a:pPr rtl="0" fontAlgn="base"/>
                      <a:r>
                        <a:rPr lang="en-US" sz="1100">
                          <a:effectLst/>
                        </a:rPr>
                        <a:t>*Location 3 Installation, Facilities or City of Bellingham </a:t>
                      </a:r>
                      <a:endParaRPr lang="en-US">
                        <a:effectLst/>
                      </a:endParaRPr>
                    </a:p>
                  </a:txBody>
                  <a:tcPr/>
                </a:tc>
                <a:tc>
                  <a:txBody>
                    <a:bodyPr/>
                    <a:lstStyle/>
                    <a:p>
                      <a:pPr fontAlgn="t"/>
                      <a:endParaRPr lang="en-US">
                        <a:effectLst/>
                      </a:endParaRPr>
                    </a:p>
                    <a:p>
                      <a:pPr rtl="0" fontAlgn="base"/>
                      <a:r>
                        <a:rPr lang="en-US" sz="1100">
                          <a:effectLst/>
                        </a:rPr>
                        <a:t>$6,000 estimated </a:t>
                      </a:r>
                      <a:endParaRPr lang="en-US">
                        <a:effectLst/>
                      </a:endParaRPr>
                    </a:p>
                  </a:txBody>
                  <a:tcPr/>
                </a:tc>
                <a:tc>
                  <a:txBody>
                    <a:bodyPr/>
                    <a:lstStyle/>
                    <a:p>
                      <a:pPr fontAlgn="t"/>
                      <a:endParaRPr lang="en-US">
                        <a:effectLst/>
                      </a:endParaRPr>
                    </a:p>
                    <a:p>
                      <a:pPr rtl="0" fontAlgn="base"/>
                      <a:r>
                        <a:rPr lang="en-US" sz="1100">
                          <a:effectLst/>
                        </a:rPr>
                        <a:t>1 </a:t>
                      </a:r>
                      <a:endParaRPr lang="en-US">
                        <a:effectLst/>
                      </a:endParaRPr>
                    </a:p>
                  </a:txBody>
                  <a:tcPr/>
                </a:tc>
                <a:tc>
                  <a:txBody>
                    <a:bodyPr/>
                    <a:lstStyle/>
                    <a:p>
                      <a:pPr fontAlgn="t"/>
                      <a:endParaRPr lang="en-US">
                        <a:effectLst/>
                      </a:endParaRPr>
                    </a:p>
                    <a:p>
                      <a:pPr rtl="0" fontAlgn="base"/>
                      <a:r>
                        <a:rPr lang="en-US" sz="1100">
                          <a:effectLst/>
                        </a:rPr>
                        <a:t>$6,000 </a:t>
                      </a:r>
                      <a:endParaRPr lang="en-US">
                        <a:effectLst/>
                      </a:endParaRPr>
                    </a:p>
                  </a:txBody>
                  <a:tcPr/>
                </a:tc>
                <a:extLst>
                  <a:ext uri="{0D108BD9-81ED-4DB2-BD59-A6C34878D82A}">
                    <a16:rowId xmlns:a16="http://schemas.microsoft.com/office/drawing/2014/main" val="67248527"/>
                  </a:ext>
                </a:extLst>
              </a:tr>
              <a:tr h="171450">
                <a:tc>
                  <a:txBody>
                    <a:bodyPr/>
                    <a:lstStyle/>
                    <a:p>
                      <a:pPr fontAlgn="t"/>
                      <a:endParaRPr lang="en-US">
                        <a:effectLst/>
                      </a:endParaRPr>
                    </a:p>
                    <a:p>
                      <a:pPr rtl="0" fontAlgn="base"/>
                      <a:r>
                        <a:rPr lang="en-US" sz="1100">
                          <a:effectLst/>
                        </a:rPr>
                        <a:t>*Location 3 Contractor for Engineering Plans </a:t>
                      </a:r>
                      <a:endParaRPr lang="en-US">
                        <a:effectLst/>
                      </a:endParaRPr>
                    </a:p>
                  </a:txBody>
                  <a:tcPr/>
                </a:tc>
                <a:tc>
                  <a:txBody>
                    <a:bodyPr/>
                    <a:lstStyle/>
                    <a:p>
                      <a:pPr fontAlgn="t"/>
                      <a:endParaRPr lang="en-US">
                        <a:effectLst/>
                      </a:endParaRPr>
                    </a:p>
                    <a:p>
                      <a:pPr rtl="0" fontAlgn="base"/>
                      <a:r>
                        <a:rPr lang="en-US" sz="1100">
                          <a:effectLst/>
                        </a:rPr>
                        <a:t>$10,000 estimated </a:t>
                      </a:r>
                      <a:endParaRPr lang="en-US">
                        <a:effectLst/>
                      </a:endParaRPr>
                    </a:p>
                  </a:txBody>
                  <a:tcPr/>
                </a:tc>
                <a:tc>
                  <a:txBody>
                    <a:bodyPr/>
                    <a:lstStyle/>
                    <a:p>
                      <a:pPr fontAlgn="t"/>
                      <a:endParaRPr lang="en-US">
                        <a:effectLst/>
                      </a:endParaRPr>
                    </a:p>
                    <a:p>
                      <a:pPr rtl="0" fontAlgn="base"/>
                      <a:r>
                        <a:rPr lang="en-US" sz="1100">
                          <a:effectLst/>
                        </a:rPr>
                        <a:t>1 </a:t>
                      </a:r>
                      <a:endParaRPr lang="en-US">
                        <a:effectLst/>
                      </a:endParaRPr>
                    </a:p>
                  </a:txBody>
                  <a:tcPr/>
                </a:tc>
                <a:tc>
                  <a:txBody>
                    <a:bodyPr/>
                    <a:lstStyle/>
                    <a:p>
                      <a:pPr fontAlgn="t"/>
                      <a:endParaRPr lang="en-US">
                        <a:effectLst/>
                      </a:endParaRPr>
                    </a:p>
                    <a:p>
                      <a:pPr rtl="0" fontAlgn="base"/>
                      <a:r>
                        <a:rPr lang="en-US" sz="1100">
                          <a:effectLst/>
                        </a:rPr>
                        <a:t>$10,000 </a:t>
                      </a:r>
                      <a:endParaRPr lang="en-US">
                        <a:effectLst/>
                      </a:endParaRPr>
                    </a:p>
                  </a:txBody>
                  <a:tcPr/>
                </a:tc>
                <a:extLst>
                  <a:ext uri="{0D108BD9-81ED-4DB2-BD59-A6C34878D82A}">
                    <a16:rowId xmlns:a16="http://schemas.microsoft.com/office/drawing/2014/main" val="441511338"/>
                  </a:ext>
                </a:extLst>
              </a:tr>
              <a:tr h="171450">
                <a:tc>
                  <a:txBody>
                    <a:bodyPr/>
                    <a:lstStyle/>
                    <a:p>
                      <a:pPr fontAlgn="t"/>
                      <a:endParaRPr lang="en-US">
                        <a:effectLst/>
                      </a:endParaRPr>
                    </a:p>
                    <a:p>
                      <a:pPr rtl="0" fontAlgn="base"/>
                      <a:r>
                        <a:rPr lang="en-US" sz="1100">
                          <a:effectLst/>
                        </a:rPr>
                        <a:t>*Location 3 Permitting Costs </a:t>
                      </a:r>
                      <a:endParaRPr lang="en-US">
                        <a:effectLst/>
                      </a:endParaRPr>
                    </a:p>
                  </a:txBody>
                  <a:tcPr/>
                </a:tc>
                <a:tc>
                  <a:txBody>
                    <a:bodyPr/>
                    <a:lstStyle/>
                    <a:p>
                      <a:pPr fontAlgn="t"/>
                      <a:endParaRPr lang="en-US">
                        <a:effectLst/>
                      </a:endParaRPr>
                    </a:p>
                    <a:p>
                      <a:pPr rtl="0" fontAlgn="base"/>
                      <a:r>
                        <a:rPr lang="en-US" sz="1100">
                          <a:effectLst/>
                        </a:rPr>
                        <a:t>$10,000 estimated </a:t>
                      </a:r>
                      <a:endParaRPr lang="en-US">
                        <a:effectLst/>
                      </a:endParaRPr>
                    </a:p>
                  </a:txBody>
                  <a:tcPr/>
                </a:tc>
                <a:tc>
                  <a:txBody>
                    <a:bodyPr/>
                    <a:lstStyle/>
                    <a:p>
                      <a:pPr fontAlgn="t"/>
                      <a:endParaRPr lang="en-US">
                        <a:effectLst/>
                      </a:endParaRPr>
                    </a:p>
                    <a:p>
                      <a:pPr rtl="0" fontAlgn="base"/>
                      <a:r>
                        <a:rPr lang="en-US" sz="1100">
                          <a:effectLst/>
                        </a:rPr>
                        <a:t>1 </a:t>
                      </a:r>
                      <a:endParaRPr lang="en-US">
                        <a:effectLst/>
                      </a:endParaRPr>
                    </a:p>
                  </a:txBody>
                  <a:tcPr/>
                </a:tc>
                <a:tc>
                  <a:txBody>
                    <a:bodyPr/>
                    <a:lstStyle/>
                    <a:p>
                      <a:pPr fontAlgn="t"/>
                      <a:endParaRPr lang="en-US">
                        <a:effectLst/>
                      </a:endParaRPr>
                    </a:p>
                    <a:p>
                      <a:pPr rtl="0" fontAlgn="base"/>
                      <a:r>
                        <a:rPr lang="en-US" sz="1100">
                          <a:effectLst/>
                        </a:rPr>
                        <a:t>$10,000 </a:t>
                      </a:r>
                      <a:endParaRPr lang="en-US">
                        <a:effectLst/>
                      </a:endParaRPr>
                    </a:p>
                  </a:txBody>
                  <a:tcPr/>
                </a:tc>
                <a:extLst>
                  <a:ext uri="{0D108BD9-81ED-4DB2-BD59-A6C34878D82A}">
                    <a16:rowId xmlns:a16="http://schemas.microsoft.com/office/drawing/2014/main" val="3697623784"/>
                  </a:ext>
                </a:extLst>
              </a:tr>
              <a:tr h="171450">
                <a:tc gridSpan="3">
                  <a:txBody>
                    <a:bodyPr/>
                    <a:lstStyle/>
                    <a:p>
                      <a:pPr fontAlgn="t"/>
                      <a:endParaRPr lang="en-US">
                        <a:effectLst/>
                      </a:endParaRPr>
                    </a:p>
                    <a:p>
                      <a:pPr algn="r" rtl="0" fontAlgn="base"/>
                      <a:r>
                        <a:rPr lang="en-US" sz="1100">
                          <a:effectLst/>
                        </a:rPr>
                        <a:t> Total project budget  </a:t>
                      </a:r>
                      <a:endParaRPr lang="en-US">
                        <a:effectLst/>
                      </a:endParaRPr>
                    </a:p>
                  </a:txBody>
                  <a:tcPr/>
                </a:tc>
                <a:tc hMerge="1">
                  <a:txBody>
                    <a:bodyPr/>
                    <a:lstStyle/>
                    <a:p>
                      <a:endParaRPr lang="en-US"/>
                    </a:p>
                  </a:txBody>
                  <a:tcPr/>
                </a:tc>
                <a:tc hMerge="1">
                  <a:txBody>
                    <a:bodyPr/>
                    <a:lstStyle/>
                    <a:p>
                      <a:endParaRPr lang="en-US"/>
                    </a:p>
                  </a:txBody>
                  <a:tcPr/>
                </a:tc>
                <a:tc>
                  <a:txBody>
                    <a:bodyPr/>
                    <a:lstStyle/>
                    <a:p>
                      <a:pPr fontAlgn="t"/>
                      <a:endParaRPr lang="en-US">
                        <a:effectLst/>
                      </a:endParaRPr>
                    </a:p>
                    <a:p>
                      <a:pPr rtl="0" fontAlgn="base"/>
                      <a:r>
                        <a:rPr lang="en-US" sz="1100">
                          <a:effectLst/>
                        </a:rPr>
                        <a:t>$99,185 </a:t>
                      </a:r>
                      <a:endParaRPr lang="en-US">
                        <a:effectLst/>
                      </a:endParaRPr>
                    </a:p>
                  </a:txBody>
                  <a:tcPr/>
                </a:tc>
                <a:extLst>
                  <a:ext uri="{0D108BD9-81ED-4DB2-BD59-A6C34878D82A}">
                    <a16:rowId xmlns:a16="http://schemas.microsoft.com/office/drawing/2014/main" val="3422578328"/>
                  </a:ext>
                </a:extLst>
              </a:tr>
            </a:tbl>
          </a:graphicData>
        </a:graphic>
      </p:graphicFrame>
    </p:spTree>
    <p:extLst>
      <p:ext uri="{BB962C8B-B14F-4D97-AF65-F5344CB8AC3E}">
        <p14:creationId xmlns:p14="http://schemas.microsoft.com/office/powerpoint/2010/main" val="1232672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D15CBF90AE3134BA457313B053EAD44" ma:contentTypeVersion="8" ma:contentTypeDescription="Create a new document." ma:contentTypeScope="" ma:versionID="7d7a44bc132e2c879c20af536797f8b6">
  <xsd:schema xmlns:xsd="http://www.w3.org/2001/XMLSchema" xmlns:xs="http://www.w3.org/2001/XMLSchema" xmlns:p="http://schemas.microsoft.com/office/2006/metadata/properties" xmlns:ns2="67571849-4d24-44c0-94ce-65796f74fb28" xmlns:ns3="e7b92239-1542-4dc1-a778-fb6a2e14c818" targetNamespace="http://schemas.microsoft.com/office/2006/metadata/properties" ma:root="true" ma:fieldsID="fd9821ab923599247cc84748e0699cf5" ns2:_="" ns3:_="">
    <xsd:import namespace="67571849-4d24-44c0-94ce-65796f74fb28"/>
    <xsd:import namespace="e7b92239-1542-4dc1-a778-fb6a2e14c81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571849-4d24-44c0-94ce-65796f74fb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7b92239-1542-4dc1-a778-fb6a2e14c81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67A2B48-3C01-482C-BDDC-C34B8E524455}">
  <ds:schemaRefs>
    <ds:schemaRef ds:uri="http://schemas.microsoft.com/sharepoint/v3/contenttype/forms"/>
  </ds:schemaRefs>
</ds:datastoreItem>
</file>

<file path=customXml/itemProps2.xml><?xml version="1.0" encoding="utf-8"?>
<ds:datastoreItem xmlns:ds="http://schemas.openxmlformats.org/officeDocument/2006/customXml" ds:itemID="{15DA60D9-8599-4F53-9811-C505C7F58F3C}"/>
</file>

<file path=customXml/itemProps3.xml><?xml version="1.0" encoding="utf-8"?>
<ds:datastoreItem xmlns:ds="http://schemas.openxmlformats.org/officeDocument/2006/customXml" ds:itemID="{AA73F557-F9EA-40B1-9D57-F7FDC3470733}">
  <ds:schemaRefs>
    <ds:schemaRef ds:uri="980f0a95-3007-4796-9c06-bbd468f96d08"/>
    <ds:schemaRef ds:uri="c34b4499-7a53-44ff-9040-80322e04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12</Slides>
  <Notes>12</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WWU MICROMOBILITY COUNTERS </vt:lpstr>
      <vt:lpstr>Project goal</vt:lpstr>
      <vt:lpstr>Counter locations</vt:lpstr>
      <vt:lpstr>Location rationale</vt:lpstr>
      <vt:lpstr>Why Eco-Counter?</vt:lpstr>
      <vt:lpstr>Equipment</vt:lpstr>
      <vt:lpstr>Intended Audience/Community Benefits</vt:lpstr>
      <vt:lpstr>Alignment with Sustainability goals</vt:lpstr>
      <vt:lpstr>PowerPoint Presentation</vt:lpstr>
      <vt:lpstr>Installation Steps</vt:lpstr>
      <vt:lpstr>Project Longevity</vt:lpstr>
      <vt:lpstr>Project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8</cp:revision>
  <dcterms:created xsi:type="dcterms:W3CDTF">2023-05-25T21:52:50Z</dcterms:created>
  <dcterms:modified xsi:type="dcterms:W3CDTF">2023-05-31T21:18:24Z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0x010100DD15CBF90AE3134BA457313B053EAD44</vt:lpwstr>
  </property>
  <property fmtid="{D5CDD505-2E9C-101B-9397-08002B2CF9AE}" pid="3" name="MediaServiceImageTags">
    <vt:lpwstr/>
  </property>
</Properties>
</file>