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C4057-6AF8-D02E-C53C-7DF3CDA32F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CEB092-4471-7CB3-CB2D-D670ABD6ED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C2CE6-003A-0F29-2737-E8FA6CC47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FF5D-89B9-4D09-B4BF-01AFF4954765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C7A3E-2497-2ACC-5126-7F324B04C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9FB39-DE5A-BAE6-7812-E492B3DBB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5F02-D18F-4F48-8479-303E3F323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49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4A125-8F84-2829-59B6-E7A776A50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4A1F69-7C13-B784-15F2-A355635C7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298D1-DEDD-FADF-2F62-38113BD44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FF5D-89B9-4D09-B4BF-01AFF4954765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61E50-7940-2F4D-B21D-24CFEA454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0E6F4-3326-75A7-CF68-51FB82F27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5F02-D18F-4F48-8479-303E3F323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60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AFF2B8-E4C2-488E-B832-69F1F4FD2F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908B3A-6681-2334-3B94-CB5DFAE32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7BF7D-60B4-A8C6-AB69-27792B5A9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FF5D-89B9-4D09-B4BF-01AFF4954765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484C3-D04F-E2F5-210A-59A45EBD1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34445-2B43-096B-41EC-EF8B0BFC3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5F02-D18F-4F48-8479-303E3F323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25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FD2C7-BD6D-6408-4BD3-84FC65F5D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11539-B880-D0F5-2C03-E3B6EAE2D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DBECC-55EA-3156-3E85-A8CD8ABEE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FF5D-89B9-4D09-B4BF-01AFF4954765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C8E1D-846B-C633-973E-8242C0F2D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284CA-EFE6-F66C-2511-7BA7CC164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5F02-D18F-4F48-8479-303E3F323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4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1B753-5392-0A77-83AA-F64A90B84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FBC565-AF32-E8B0-693E-8488E0635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D8104A-AA64-0C93-BE19-04CF1AF70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FF5D-89B9-4D09-B4BF-01AFF4954765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B1F5E-EB92-B40E-A8BC-A4F810231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9BF17-2985-AF77-543F-A9099045F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5F02-D18F-4F48-8479-303E3F323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09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462CC-3231-3912-AA69-1F658DCD5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1546E-9743-070A-DA93-10D2264C6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D0B8FF-5B79-EFB4-758E-E10948FBF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1F07C1-3DD2-4851-652D-728DBE185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FF5D-89B9-4D09-B4BF-01AFF4954765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E571DC-6B77-96BD-E6B7-42E699F0B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41763D-0F11-0FB5-50F0-1ED31A6C9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5F02-D18F-4F48-8479-303E3F323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90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DBD03-4E3F-DA10-77D6-1EEBD8DAF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163870-1F65-E485-E45A-8F81AB84A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68C48F-BD4F-012C-A1DD-0D8FA7CB55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6A19E7-F105-1724-5495-8DAC59DCAA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71EB09-C26B-D550-A215-9F55996EED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50C331-97A4-23A2-83B8-95E008110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FF5D-89B9-4D09-B4BF-01AFF4954765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C51A16-406A-17DF-EAE9-B88C2543B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EFE74B-A1F7-47E3-658A-06B5F868E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5F02-D18F-4F48-8479-303E3F323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74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71C56-369F-589D-74DA-6E9CBBC23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02C725-5F2E-D93D-4854-2B114370F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FF5D-89B9-4D09-B4BF-01AFF4954765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685F4F-631B-CCA9-439E-234EABFD6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EFFA11-5EFE-5B63-3D58-7A870B37D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5F02-D18F-4F48-8479-303E3F323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40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CD5984-724A-2D44-1EA2-0717ADF52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FF5D-89B9-4D09-B4BF-01AFF4954765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1D0F69-BB3D-F93D-0F6D-F8C70BF9A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1DEF87-9573-686A-FBA0-C7F27148C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5F02-D18F-4F48-8479-303E3F323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57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F6D5B-0483-B517-6F9F-24D64466B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3114F-D0BC-B2C9-EB32-9C7EDA94A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589439-DE1A-641A-F4FB-A6C0D9F7A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B720D8-56CE-1672-5132-3C61D89C0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FF5D-89B9-4D09-B4BF-01AFF4954765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2C458-12EF-527B-99E9-C25FB1617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D8E860-9506-C053-B61E-E8E8EBC29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5F02-D18F-4F48-8479-303E3F323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16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82E8D-3D58-1D3D-8B87-056B9235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A4C6EA-4269-9DA2-407D-AB0F1E784C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7EA11-81FE-B637-A53E-FC50CB9626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E3CB73-0AA5-91C4-3FE8-0007400DC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FF5D-89B9-4D09-B4BF-01AFF4954765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3BC1BC-9AC3-F0D9-3C2B-8625775FC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C0CF03-C864-19B6-58F3-1F1DB1651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5F02-D18F-4F48-8479-303E3F323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7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02A0DE-14A0-B414-3009-A2EF612FB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4B6322-7518-2BD2-621E-1FCE57E9B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11657-76EB-ACFB-BA4F-E1DE6B10F3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FFF5D-89B9-4D09-B4BF-01AFF4954765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B91A4-5033-B3EF-E64D-758C809A8E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0161E-0538-4ACF-10D0-50671175E9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05F02-D18F-4F48-8479-303E3F323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83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sustain.wwu.ed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5637F3-63F6-EE92-50A7-3A97C867B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093788"/>
            <a:ext cx="10506455" cy="2967208"/>
          </a:xfrm>
        </p:spPr>
        <p:txBody>
          <a:bodyPr>
            <a:normAutofit/>
          </a:bodyPr>
          <a:lstStyle/>
          <a:p>
            <a:pPr algn="l"/>
            <a:r>
              <a:rPr lang="en-US" sz="6800"/>
              <a:t>Sustainable Office Certification </a:t>
            </a:r>
            <a:br>
              <a:rPr lang="en-US" sz="6800"/>
            </a:br>
            <a:r>
              <a:rPr lang="en-US" sz="6800"/>
              <a:t>Kit Grant</a:t>
            </a:r>
            <a:endParaRPr lang="en-US" sz="6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DBEB37-64AA-361C-65F2-69E333F868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97875" y="4619624"/>
            <a:ext cx="3946779" cy="1038225"/>
          </a:xfrm>
        </p:spPr>
        <p:txBody>
          <a:bodyPr>
            <a:normAutofit/>
          </a:bodyPr>
          <a:lstStyle/>
          <a:p>
            <a:pPr algn="r"/>
            <a:r>
              <a:rPr lang="en-US"/>
              <a:t>Maia Heffernan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icture containing font, screenshot, text, graphics&#10;&#10;Description automatically generated">
            <a:extLst>
              <a:ext uri="{FF2B5EF4-FFF2-40B4-BE49-F238E27FC236}">
                <a16:creationId xmlns:a16="http://schemas.microsoft.com/office/drawing/2014/main" id="{E6022E4E-D284-950E-8882-1974B3A3C6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" t="-6581" r="55738" b="6581"/>
          <a:stretch/>
        </p:blipFill>
        <p:spPr>
          <a:xfrm>
            <a:off x="8867392" y="1921128"/>
            <a:ext cx="2541320" cy="234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18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E319F-C6D1-A33D-C4C1-AA7A183F8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Sustainable Office Certification (SOC)?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BDB2E-6D7F-E694-9C82-8F3871C88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59089"/>
          </a:xfrm>
        </p:spPr>
        <p:txBody>
          <a:bodyPr/>
          <a:lstStyle/>
          <a:p>
            <a:r>
              <a:rPr lang="en-US" dirty="0"/>
              <a:t>A checklist/scoresheet for offices and departments for tracking progress on sustainability in their office spaces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F1D7BA-1354-9DDF-6A17-ECDBBE4C0FC6}"/>
              </a:ext>
            </a:extLst>
          </p:cNvPr>
          <p:cNvSpPr txBox="1"/>
          <p:nvPr/>
        </p:nvSpPr>
        <p:spPr>
          <a:xfrm>
            <a:off x="838200" y="3253043"/>
            <a:ext cx="1051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 way for staff and faculty to directly engage with the SAP and Western’s Strategic Goals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86D51E-9E5D-8D9E-0663-72E4640A76BD}"/>
              </a:ext>
            </a:extLst>
          </p:cNvPr>
          <p:cNvSpPr txBox="1"/>
          <p:nvPr/>
        </p:nvSpPr>
        <p:spPr>
          <a:xfrm>
            <a:off x="838200" y="4313869"/>
            <a:ext cx="9170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An avenue for building a culture of sustainability on campus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6A6E1-6C3D-4717-52DD-14524780EEAD}"/>
              </a:ext>
            </a:extLst>
          </p:cNvPr>
          <p:cNvSpPr txBox="1"/>
          <p:nvPr/>
        </p:nvSpPr>
        <p:spPr>
          <a:xfrm>
            <a:off x="4076700" y="2776992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See the Sustainable Office Certification!</a:t>
            </a:r>
            <a:endParaRPr lang="en-US" dirty="0"/>
          </a:p>
        </p:txBody>
      </p:sp>
      <p:pic>
        <p:nvPicPr>
          <p:cNvPr id="8" name="Picture 7" descr="A picture containing font, screenshot, text, graphics&#10;&#10;Description automatically generated">
            <a:extLst>
              <a:ext uri="{FF2B5EF4-FFF2-40B4-BE49-F238E27FC236}">
                <a16:creationId xmlns:a16="http://schemas.microsoft.com/office/drawing/2014/main" id="{A7D446DC-7986-9F26-65EA-E5965586B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625" y="4647978"/>
            <a:ext cx="6140750" cy="232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1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ACC6BB2-28F8-4405-829D-0562733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5C2E53F0-AD54-4A55-99A0-EC896CE3C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D15F19F8-85EE-477A-ACBA-4B6D06978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3FC36C-D17C-830F-5BC3-AC19711EC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en-US" sz="4000"/>
              <a:t>A History of the Sustainable Office Certification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7970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2A821-4C0D-890E-6D33-C6533711C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455" y="2642567"/>
            <a:ext cx="3626733" cy="2111162"/>
          </a:xfrm>
        </p:spPr>
        <p:txBody>
          <a:bodyPr>
            <a:normAutofit/>
          </a:bodyPr>
          <a:lstStyle/>
          <a:p>
            <a:pPr marL="201168" indent="-201168" defTabSz="804672">
              <a:spcBef>
                <a:spcPts val="880"/>
              </a:spcBef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 initiated by the Office of Sustainability in the 2016/2017 school year</a:t>
            </a:r>
          </a:p>
          <a:p>
            <a:pPr marL="201168" indent="-201168" defTabSz="804672">
              <a:spcBef>
                <a:spcPts val="880"/>
              </a:spcBef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Put on hiatus due to a change of management followed by the pandemic</a:t>
            </a:r>
          </a:p>
          <a:p>
            <a:endParaRPr lang="en-US" sz="1700" dirty="0"/>
          </a:p>
        </p:txBody>
      </p:sp>
      <p:pic>
        <p:nvPicPr>
          <p:cNvPr id="5" name="Picture 4" descr="A group of people sitting at tables&#10;&#10;Description automatically generated">
            <a:extLst>
              <a:ext uri="{FF2B5EF4-FFF2-40B4-BE49-F238E27FC236}">
                <a16:creationId xmlns:a16="http://schemas.microsoft.com/office/drawing/2014/main" id="{B57FFF05-FBE1-738F-A4F9-56367DED9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591" y="2184158"/>
            <a:ext cx="5418764" cy="40448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8F4129-71AC-6169-BA07-2E582FF51BCB}"/>
              </a:ext>
            </a:extLst>
          </p:cNvPr>
          <p:cNvSpPr txBox="1"/>
          <p:nvPr/>
        </p:nvSpPr>
        <p:spPr>
          <a:xfrm>
            <a:off x="1002644" y="5014868"/>
            <a:ext cx="4226353" cy="1230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4672">
              <a:spcAft>
                <a:spcPts val="600"/>
              </a:spcAft>
            </a:pPr>
            <a:r>
              <a:rPr lang="en-US" sz="246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SEI brought it back this May and is working on outreach and engagement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62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AE8EDA-0D2C-1B21-8FBA-1C53FDB99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dirty="0"/>
              <a:t>The grant: Asking for a “starter kit”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F6F2F-01B3-5515-FE92-1D6459E56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1881" y="1926266"/>
            <a:ext cx="9887421" cy="4091399"/>
          </a:xfrm>
        </p:spPr>
        <p:txBody>
          <a:bodyPr/>
          <a:lstStyle/>
          <a:p>
            <a:pPr marL="214884" indent="-214884" defTabSz="859536">
              <a:spcBef>
                <a:spcPts val="940"/>
              </a:spcBef>
            </a:pPr>
            <a:r>
              <a:rPr lang="en-US" sz="263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Compost bins and bags, LED lightbulbs, power strips, stainless steel water bottles, materials for posters and certificates</a:t>
            </a:r>
            <a:endParaRPr lang="en-US"/>
          </a:p>
        </p:txBody>
      </p:sp>
      <p:pic>
        <p:nvPicPr>
          <p:cNvPr id="5" name="Picture 4" descr="A blue trash can with a plastic bag on top&#10;&#10;Description automatically generated with low confidence">
            <a:extLst>
              <a:ext uri="{FF2B5EF4-FFF2-40B4-BE49-F238E27FC236}">
                <a16:creationId xmlns:a16="http://schemas.microsoft.com/office/drawing/2014/main" id="{273EFAEE-2509-576D-E3DE-AEF509A229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1" t="12939" r="7894" b="4044"/>
          <a:stretch/>
        </p:blipFill>
        <p:spPr>
          <a:xfrm>
            <a:off x="891881" y="2960892"/>
            <a:ext cx="1924871" cy="1718635"/>
          </a:xfrm>
          <a:prstGeom prst="rect">
            <a:avLst/>
          </a:prstGeom>
        </p:spPr>
      </p:pic>
      <p:pic>
        <p:nvPicPr>
          <p:cNvPr id="7" name="Picture 6" descr="Two light bulbs on a table&#10;&#10;Description automatically generated with low confidence">
            <a:extLst>
              <a:ext uri="{FF2B5EF4-FFF2-40B4-BE49-F238E27FC236}">
                <a16:creationId xmlns:a16="http://schemas.microsoft.com/office/drawing/2014/main" id="{89829744-4103-E69F-FA9A-AE81FE4BD4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2" t="3281" r="6444" b="4801"/>
          <a:stretch/>
        </p:blipFill>
        <p:spPr>
          <a:xfrm>
            <a:off x="3653600" y="2960892"/>
            <a:ext cx="2274663" cy="1718635"/>
          </a:xfrm>
          <a:prstGeom prst="rect">
            <a:avLst/>
          </a:prstGeom>
        </p:spPr>
      </p:pic>
      <p:pic>
        <p:nvPicPr>
          <p:cNvPr id="9" name="Picture 8" descr="A picture containing surge suppressor, cable, power plugs and sockets&#10;&#10;Description automatically generated">
            <a:extLst>
              <a:ext uri="{FF2B5EF4-FFF2-40B4-BE49-F238E27FC236}">
                <a16:creationId xmlns:a16="http://schemas.microsoft.com/office/drawing/2014/main" id="{19CEE2FD-D901-DA96-A3AB-8612A9AF08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264" y="2960892"/>
            <a:ext cx="1924871" cy="1924871"/>
          </a:xfrm>
          <a:prstGeom prst="rect">
            <a:avLst/>
          </a:prstGeom>
        </p:spPr>
      </p:pic>
      <p:pic>
        <p:nvPicPr>
          <p:cNvPr id="11" name="Picture 10" descr="A silver bottle with a black lid&#10;&#10;Description automatically generated with low confidence">
            <a:extLst>
              <a:ext uri="{FF2B5EF4-FFF2-40B4-BE49-F238E27FC236}">
                <a16:creationId xmlns:a16="http://schemas.microsoft.com/office/drawing/2014/main" id="{366E5B4E-ABA2-B154-5107-A975A9800D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518" y="2798724"/>
            <a:ext cx="1092784" cy="20870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F05D2A7-A233-C3B9-B1E8-EE313A7B384C}"/>
              </a:ext>
            </a:extLst>
          </p:cNvPr>
          <p:cNvSpPr txBox="1"/>
          <p:nvPr/>
        </p:nvSpPr>
        <p:spPr>
          <a:xfrm>
            <a:off x="891881" y="5423009"/>
            <a:ext cx="10436190" cy="4973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8605" indent="-268605" defTabSz="85953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3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Funding for a celebration at the end of the year to award certified offices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B5F87C-0089-AC48-BD11-FA01B28889C7}"/>
              </a:ext>
            </a:extLst>
          </p:cNvPr>
          <p:cNvSpPr txBox="1"/>
          <p:nvPr/>
        </p:nvSpPr>
        <p:spPr>
          <a:xfrm>
            <a:off x="4364096" y="6031691"/>
            <a:ext cx="3455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Small grant: $4,840.50</a:t>
            </a:r>
          </a:p>
        </p:txBody>
      </p:sp>
    </p:spTree>
    <p:extLst>
      <p:ext uri="{BB962C8B-B14F-4D97-AF65-F5344CB8AC3E}">
        <p14:creationId xmlns:p14="http://schemas.microsoft.com/office/powerpoint/2010/main" val="382351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C8A1FB-8F18-B220-F674-160B184D5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SAP chapters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09AF1A-5A3D-922F-7319-1F23260DA452}"/>
              </a:ext>
            </a:extLst>
          </p:cNvPr>
          <p:cNvSpPr txBox="1"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Built Environment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Campus and Community Engagement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Curriculum and Research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Procurement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Waste</a:t>
            </a:r>
          </a:p>
        </p:txBody>
      </p:sp>
      <p:pic>
        <p:nvPicPr>
          <p:cNvPr id="5" name="Picture 4" descr="A picture containing font, graphics, screenshot, text&#10;&#10;Description automatically generated">
            <a:extLst>
              <a:ext uri="{FF2B5EF4-FFF2-40B4-BE49-F238E27FC236}">
                <a16:creationId xmlns:a16="http://schemas.microsoft.com/office/drawing/2014/main" id="{1269D9E0-C00D-C0A6-B466-A841A43BC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225" y="640080"/>
            <a:ext cx="6485861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147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4DEBCA28-FCE1-4937-B6DC-18654C77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080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E5718D-E832-8B93-0808-3E41642BB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7318" y="556977"/>
            <a:ext cx="3936481" cy="5572109"/>
          </a:xfrm>
        </p:spPr>
        <p:txBody>
          <a:bodyPr>
            <a:normAutofit/>
          </a:bodyPr>
          <a:lstStyle/>
          <a:p>
            <a:r>
              <a:rPr lang="en-US" sz="5200"/>
              <a:t>This project falls under several SDGs</a:t>
            </a:r>
          </a:p>
        </p:txBody>
      </p:sp>
      <p:pic>
        <p:nvPicPr>
          <p:cNvPr id="21" name="Picture 20" descr="A picture containing design, text, screenshot&#10;&#10;Description automatically generated">
            <a:extLst>
              <a:ext uri="{FF2B5EF4-FFF2-40B4-BE49-F238E27FC236}">
                <a16:creationId xmlns:a16="http://schemas.microsoft.com/office/drawing/2014/main" id="{5EA14B99-655C-8A0B-BB24-5E20EE165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085" y="1212898"/>
            <a:ext cx="2120766" cy="2113697"/>
          </a:xfrm>
          <a:prstGeom prst="rect">
            <a:avLst/>
          </a:prstGeom>
        </p:spPr>
      </p:pic>
      <p:pic>
        <p:nvPicPr>
          <p:cNvPr id="25" name="Picture 24" descr="A yellow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003A3655-184A-1F91-3D25-7BD1570DC2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586" y="3537386"/>
            <a:ext cx="2120766" cy="2099558"/>
          </a:xfrm>
          <a:prstGeom prst="rect">
            <a:avLst/>
          </a:prstGeom>
        </p:spPr>
      </p:pic>
      <p:pic>
        <p:nvPicPr>
          <p:cNvPr id="18" name="Picture 17" descr="A picture containing text, font, logo, design&#10;&#10;Description automatically generated">
            <a:extLst>
              <a:ext uri="{FF2B5EF4-FFF2-40B4-BE49-F238E27FC236}">
                <a16:creationId xmlns:a16="http://schemas.microsoft.com/office/drawing/2014/main" id="{6BE9840B-BA9B-C0AF-E5D2-39D29F56D9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00" y="1234106"/>
            <a:ext cx="2120766" cy="2092489"/>
          </a:xfrm>
          <a:prstGeom prst="rect">
            <a:avLst/>
          </a:prstGeom>
        </p:spPr>
      </p:pic>
      <p:pic>
        <p:nvPicPr>
          <p:cNvPr id="27" name="Picture 26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96B120BD-C612-A97D-C868-F4830063FA8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4"/>
          <a:stretch/>
        </p:blipFill>
        <p:spPr>
          <a:xfrm>
            <a:off x="4869085" y="3524233"/>
            <a:ext cx="2120766" cy="2112711"/>
          </a:xfrm>
          <a:prstGeom prst="rect">
            <a:avLst/>
          </a:prstGeom>
        </p:spPr>
      </p:pic>
      <p:pic>
        <p:nvPicPr>
          <p:cNvPr id="16" name="Picture 15" descr="A picture containing text, font, screenshot, green&#10;&#10;Description automatically generated">
            <a:extLst>
              <a:ext uri="{FF2B5EF4-FFF2-40B4-BE49-F238E27FC236}">
                <a16:creationId xmlns:a16="http://schemas.microsoft.com/office/drawing/2014/main" id="{BE8F58E6-8B89-86B2-4511-481D7CBAB6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41" y="1223448"/>
            <a:ext cx="2120766" cy="2127858"/>
          </a:xfrm>
          <a:prstGeom prst="rect">
            <a:avLst/>
          </a:prstGeom>
        </p:spPr>
      </p:pic>
      <p:pic>
        <p:nvPicPr>
          <p:cNvPr id="23" name="Picture 22" descr="A picture containing text, font, design, screenshot&#10;&#10;Description automatically generated">
            <a:extLst>
              <a:ext uri="{FF2B5EF4-FFF2-40B4-BE49-F238E27FC236}">
                <a16:creationId xmlns:a16="http://schemas.microsoft.com/office/drawing/2014/main" id="{6CEB860C-9BCD-1ADD-F08E-086895BB791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8"/>
          <a:stretch/>
        </p:blipFill>
        <p:spPr>
          <a:xfrm>
            <a:off x="197642" y="3513786"/>
            <a:ext cx="2121988" cy="2120766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8D7451D-F4C9-E23F-7A05-AD33624AC262}"/>
              </a:ext>
            </a:extLst>
          </p:cNvPr>
          <p:cNvSpPr/>
          <p:nvPr/>
        </p:nvSpPr>
        <p:spPr>
          <a:xfrm>
            <a:off x="2435192" y="1106905"/>
            <a:ext cx="2339491" cy="23220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2EE35C3-017C-AC92-AF4B-2018F59F0053}"/>
              </a:ext>
            </a:extLst>
          </p:cNvPr>
          <p:cNvSpPr/>
          <p:nvPr/>
        </p:nvSpPr>
        <p:spPr>
          <a:xfrm>
            <a:off x="2385476" y="3413121"/>
            <a:ext cx="2339491" cy="23220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7BB553B-93B9-CFBF-5893-986413C7C93B}"/>
              </a:ext>
            </a:extLst>
          </p:cNvPr>
          <p:cNvSpPr/>
          <p:nvPr/>
        </p:nvSpPr>
        <p:spPr>
          <a:xfrm>
            <a:off x="4724967" y="3374857"/>
            <a:ext cx="2339491" cy="23220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4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ACC6BB2-28F8-4405-829D-0562733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5C2E53F0-AD54-4A55-99A0-EC896CE3C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D15F19F8-85EE-477A-ACBA-4B6D06978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AFF02-90EA-853E-566C-A4E82D1DF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quick summary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7970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BF6D0C1-DFA1-8784-F54F-8083C9BE4301}"/>
              </a:ext>
            </a:extLst>
          </p:cNvPr>
          <p:cNvSpPr/>
          <p:nvPr/>
        </p:nvSpPr>
        <p:spPr>
          <a:xfrm>
            <a:off x="4617722" y="2184158"/>
            <a:ext cx="2956555" cy="159588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688">
              <a:spcAft>
                <a:spcPts val="600"/>
              </a:spcAft>
            </a:pPr>
            <a:r>
              <a:rPr lang="en-US" sz="1836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History of the SOC</a:t>
            </a: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812986D-A0DC-5AE8-1AAA-E34F575ED35C}"/>
              </a:ext>
            </a:extLst>
          </p:cNvPr>
          <p:cNvSpPr/>
          <p:nvPr/>
        </p:nvSpPr>
        <p:spPr>
          <a:xfrm>
            <a:off x="1007545" y="2184158"/>
            <a:ext cx="2956555" cy="159588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688">
              <a:spcAft>
                <a:spcPts val="600"/>
              </a:spcAft>
            </a:pPr>
            <a:r>
              <a:rPr lang="en-US" sz="1836" kern="12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What is the SOC</a:t>
            </a:r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60ED993-6227-5F35-9B1D-EA272513DC60}"/>
              </a:ext>
            </a:extLst>
          </p:cNvPr>
          <p:cNvSpPr/>
          <p:nvPr/>
        </p:nvSpPr>
        <p:spPr>
          <a:xfrm>
            <a:off x="8227900" y="2184158"/>
            <a:ext cx="2956555" cy="15958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688">
              <a:spcAft>
                <a:spcPts val="600"/>
              </a:spcAft>
            </a:pPr>
            <a:r>
              <a:rPr lang="en-US" sz="1836" kern="12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The grant ask</a:t>
            </a:r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11ED685-08B2-247B-F778-2830D1CC89DC}"/>
              </a:ext>
            </a:extLst>
          </p:cNvPr>
          <p:cNvSpPr/>
          <p:nvPr/>
        </p:nvSpPr>
        <p:spPr>
          <a:xfrm>
            <a:off x="2679107" y="4627210"/>
            <a:ext cx="2956555" cy="159588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688">
              <a:spcAft>
                <a:spcPts val="600"/>
              </a:spcAft>
            </a:pPr>
            <a:r>
              <a:rPr lang="en-US" sz="1836" kern="12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SAP chapters</a:t>
            </a:r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EEF2D6E-F79E-A2B0-F6B1-8F6A439CC940}"/>
              </a:ext>
            </a:extLst>
          </p:cNvPr>
          <p:cNvSpPr/>
          <p:nvPr/>
        </p:nvSpPr>
        <p:spPr>
          <a:xfrm>
            <a:off x="6650713" y="4649465"/>
            <a:ext cx="2956555" cy="159588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688">
              <a:spcAft>
                <a:spcPts val="600"/>
              </a:spcAft>
            </a:pPr>
            <a:r>
              <a:rPr lang="en-US" sz="1836" kern="12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SDGs</a:t>
            </a:r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E80DCD7-2F97-979F-F1CD-8D32867AFDC1}"/>
              </a:ext>
            </a:extLst>
          </p:cNvPr>
          <p:cNvCxnSpPr/>
          <p:nvPr/>
        </p:nvCxnSpPr>
        <p:spPr>
          <a:xfrm>
            <a:off x="4157384" y="2982101"/>
            <a:ext cx="2958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F2FDFD3-D7AF-0F5E-69F1-06E1B1377131}"/>
              </a:ext>
            </a:extLst>
          </p:cNvPr>
          <p:cNvCxnSpPr/>
          <p:nvPr/>
        </p:nvCxnSpPr>
        <p:spPr>
          <a:xfrm>
            <a:off x="7726752" y="3057498"/>
            <a:ext cx="2958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74B4754-6110-2E3A-6385-C0F38FAE2C0B}"/>
              </a:ext>
            </a:extLst>
          </p:cNvPr>
          <p:cNvCxnSpPr>
            <a:cxnSpLocks/>
          </p:cNvCxnSpPr>
          <p:nvPr/>
        </p:nvCxnSpPr>
        <p:spPr>
          <a:xfrm flipH="1">
            <a:off x="5736657" y="3780044"/>
            <a:ext cx="2285958" cy="772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1C97D76-2CD4-ED6F-1DDA-B06AAD78105A}"/>
              </a:ext>
            </a:extLst>
          </p:cNvPr>
          <p:cNvCxnSpPr/>
          <p:nvPr/>
        </p:nvCxnSpPr>
        <p:spPr>
          <a:xfrm>
            <a:off x="5986264" y="5531192"/>
            <a:ext cx="2958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34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32D45EE4-C4F0-4F72-B1C6-39F596D13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8C459BAD-4279-4A9D-B0C5-662C5F5ED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3203463" y="-2060461"/>
            <a:ext cx="5649003" cy="10651671"/>
          </a:xfrm>
          <a:custGeom>
            <a:avLst/>
            <a:gdLst>
              <a:gd name="connsiteX0" fmla="*/ 0 w 5649003"/>
              <a:gd name="connsiteY0" fmla="*/ 5325836 h 10651671"/>
              <a:gd name="connsiteX1" fmla="*/ 2824502 w 5649003"/>
              <a:gd name="connsiteY1" fmla="*/ 0 h 10651671"/>
              <a:gd name="connsiteX2" fmla="*/ 5649004 w 5649003"/>
              <a:gd name="connsiteY2" fmla="*/ 5325836 h 10651671"/>
              <a:gd name="connsiteX3" fmla="*/ 2824502 w 5649003"/>
              <a:gd name="connsiteY3" fmla="*/ 10651672 h 10651671"/>
              <a:gd name="connsiteX4" fmla="*/ 0 w 5649003"/>
              <a:gd name="connsiteY4" fmla="*/ 5325836 h 1065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9003" h="10651671" fill="none" extrusionOk="0">
                <a:moveTo>
                  <a:pt x="0" y="5325836"/>
                </a:moveTo>
                <a:cubicBezTo>
                  <a:pt x="186946" y="2320485"/>
                  <a:pt x="1438121" y="-52385"/>
                  <a:pt x="2824502" y="0"/>
                </a:cubicBezTo>
                <a:cubicBezTo>
                  <a:pt x="4703838" y="-43168"/>
                  <a:pt x="5583840" y="2369660"/>
                  <a:pt x="5649004" y="5325836"/>
                </a:cubicBezTo>
                <a:cubicBezTo>
                  <a:pt x="5518761" y="8289338"/>
                  <a:pt x="4285196" y="10894014"/>
                  <a:pt x="2824502" y="10651672"/>
                </a:cubicBezTo>
                <a:cubicBezTo>
                  <a:pt x="1536945" y="11016699"/>
                  <a:pt x="142947" y="8418643"/>
                  <a:pt x="0" y="5325836"/>
                </a:cubicBezTo>
                <a:close/>
              </a:path>
              <a:path w="5649003" h="10651671" stroke="0" extrusionOk="0">
                <a:moveTo>
                  <a:pt x="0" y="5325836"/>
                </a:moveTo>
                <a:cubicBezTo>
                  <a:pt x="-54350" y="2332108"/>
                  <a:pt x="1351726" y="167869"/>
                  <a:pt x="2824502" y="0"/>
                </a:cubicBezTo>
                <a:cubicBezTo>
                  <a:pt x="4182679" y="-143942"/>
                  <a:pt x="5672665" y="2549517"/>
                  <a:pt x="5649004" y="5325836"/>
                </a:cubicBezTo>
                <a:cubicBezTo>
                  <a:pt x="5518596" y="8280244"/>
                  <a:pt x="4081190" y="10622204"/>
                  <a:pt x="2824502" y="10651672"/>
                </a:cubicBezTo>
                <a:cubicBezTo>
                  <a:pt x="1216708" y="10537144"/>
                  <a:pt x="-100850" y="8264979"/>
                  <a:pt x="0" y="5325836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63743190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8679C5-3ACD-F120-2B01-BF16FED86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544" y="1911096"/>
            <a:ext cx="8055864" cy="20766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0953BC39-9D68-40BE-BF3C-5C4EB782A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12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15CBF90AE3134BA457313B053EAD44" ma:contentTypeVersion="8" ma:contentTypeDescription="Create a new document." ma:contentTypeScope="" ma:versionID="7d7a44bc132e2c879c20af536797f8b6">
  <xsd:schema xmlns:xsd="http://www.w3.org/2001/XMLSchema" xmlns:xs="http://www.w3.org/2001/XMLSchema" xmlns:p="http://schemas.microsoft.com/office/2006/metadata/properties" xmlns:ns2="67571849-4d24-44c0-94ce-65796f74fb28" xmlns:ns3="e7b92239-1542-4dc1-a778-fb6a2e14c818" targetNamespace="http://schemas.microsoft.com/office/2006/metadata/properties" ma:root="true" ma:fieldsID="fd9821ab923599247cc84748e0699cf5" ns2:_="" ns3:_="">
    <xsd:import namespace="67571849-4d24-44c0-94ce-65796f74fb28"/>
    <xsd:import namespace="e7b92239-1542-4dc1-a778-fb6a2e14c8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571849-4d24-44c0-94ce-65796f74fb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b92239-1542-4dc1-a778-fb6a2e14c81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A366B24-2C5F-4907-BB0B-4AF0374C7023}"/>
</file>

<file path=customXml/itemProps2.xml><?xml version="1.0" encoding="utf-8"?>
<ds:datastoreItem xmlns:ds="http://schemas.openxmlformats.org/officeDocument/2006/customXml" ds:itemID="{F492247A-A082-4E53-9D0D-99D34552851C}"/>
</file>

<file path=customXml/itemProps3.xml><?xml version="1.0" encoding="utf-8"?>
<ds:datastoreItem xmlns:ds="http://schemas.openxmlformats.org/officeDocument/2006/customXml" ds:itemID="{82330A23-118B-4579-91FC-19BF8730E540}"/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200</Words>
  <Application>Microsoft Office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Sustainable Office Certification  Kit Grant</vt:lpstr>
      <vt:lpstr>What is the Sustainable Office Certification (SOC)?</vt:lpstr>
      <vt:lpstr>A History of the Sustainable Office Certification</vt:lpstr>
      <vt:lpstr>The grant: Asking for a “starter kit”</vt:lpstr>
      <vt:lpstr>SAP chapters</vt:lpstr>
      <vt:lpstr>This project falls under several SDGs</vt:lpstr>
      <vt:lpstr>A quick summary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Sustainable Office Certification  Kit Grant</dc:title>
  <dc:creator>Maia Heffernan</dc:creator>
  <cp:lastModifiedBy>Maia Heffernan</cp:lastModifiedBy>
  <cp:revision>1</cp:revision>
  <dcterms:created xsi:type="dcterms:W3CDTF">2023-05-31T16:06:12Z</dcterms:created>
  <dcterms:modified xsi:type="dcterms:W3CDTF">2023-05-31T18:44:44Z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0x010100DD15CBF90AE3134BA457313B053EAD44</vt:lpwstr>
  </property>
</Properties>
</file>